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84" r:id="rId4"/>
    <p:sldId id="283" r:id="rId5"/>
    <p:sldId id="286" r:id="rId6"/>
    <p:sldId id="287" r:id="rId7"/>
    <p:sldId id="310" r:id="rId8"/>
    <p:sldId id="297" r:id="rId9"/>
    <p:sldId id="298" r:id="rId10"/>
    <p:sldId id="292" r:id="rId11"/>
    <p:sldId id="293" r:id="rId12"/>
    <p:sldId id="294" r:id="rId13"/>
    <p:sldId id="300" r:id="rId14"/>
    <p:sldId id="296" r:id="rId15"/>
    <p:sldId id="301" r:id="rId16"/>
    <p:sldId id="311" r:id="rId17"/>
    <p:sldId id="299" r:id="rId18"/>
    <p:sldId id="303" r:id="rId19"/>
    <p:sldId id="304" r:id="rId20"/>
    <p:sldId id="305" r:id="rId21"/>
    <p:sldId id="308" r:id="rId22"/>
    <p:sldId id="313" r:id="rId23"/>
    <p:sldId id="312" r:id="rId24"/>
    <p:sldId id="288" r:id="rId25"/>
    <p:sldId id="290" r:id="rId26"/>
    <p:sldId id="307" r:id="rId27"/>
    <p:sldId id="30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6172"/>
    <a:srgbClr val="7C7B8D"/>
    <a:srgbClr val="F2E1E5"/>
    <a:srgbClr val="2323FF"/>
    <a:srgbClr val="B04F62"/>
    <a:srgbClr val="E0CCCD"/>
    <a:srgbClr val="B55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828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53DB0E-1E10-4945-9172-A8537A9C78D2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3453A-FE1E-4990-B820-C43126C3A6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447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3453A-FE1E-4990-B820-C43126C3A6E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234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3453A-FE1E-4990-B820-C43126C3A6E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205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3453A-FE1E-4990-B820-C43126C3A6E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30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3453A-FE1E-4990-B820-C43126C3A6E2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30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3453A-FE1E-4990-B820-C43126C3A6E2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3192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3453A-FE1E-4990-B820-C43126C3A6E2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6144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3453A-FE1E-4990-B820-C43126C3A6E2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878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solidFill>
          <a:srgbClr val="B04F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 userDrawn="1"/>
        </p:nvSpPr>
        <p:spPr>
          <a:xfrm>
            <a:off x="214282" y="142852"/>
            <a:ext cx="8715436" cy="6357982"/>
          </a:xfrm>
          <a:prstGeom prst="rect">
            <a:avLst/>
          </a:prstGeom>
          <a:noFill/>
          <a:ln>
            <a:solidFill>
              <a:srgbClr val="F2E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0" y="121586"/>
            <a:ext cx="9144000" cy="807084"/>
          </a:xfrm>
          <a:prstGeom prst="rect">
            <a:avLst/>
          </a:prstGeom>
          <a:solidFill>
            <a:srgbClr val="E0C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1500166" y="1978974"/>
            <a:ext cx="613982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0" dirty="0" smtClean="0">
                <a:solidFill>
                  <a:srgbClr val="B5596B"/>
                </a:solidFill>
                <a:latin typeface="Arial Black" pitchFamily="34" charset="0"/>
                <a:cs typeface="Arial" pitchFamily="34" charset="0"/>
              </a:rPr>
              <a:t>MID</a:t>
            </a:r>
            <a:endParaRPr lang="ru-RU" sz="22000" dirty="0">
              <a:solidFill>
                <a:srgbClr val="B5596B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2460759" y="6579880"/>
            <a:ext cx="42148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i="1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Самара, 2018, спикер Козлова Н.В.</a:t>
            </a:r>
            <a:endParaRPr lang="ru-RU" sz="1000" i="1" dirty="0">
              <a:solidFill>
                <a:srgbClr val="E0CCCD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61171-8226-41D0-B635-50432965799E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89043-F2D4-4884-B9A9-59B4D9FEE83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30.jpeg"/><Relationship Id="rId7" Type="http://schemas.openxmlformats.org/officeDocument/2006/relationships/image" Target="../media/image3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g"/><Relationship Id="rId9" Type="http://schemas.openxmlformats.org/officeDocument/2006/relationships/image" Target="../media/image3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mailto:info@mid-agency.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149" y="3487898"/>
            <a:ext cx="8643998" cy="1584176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Цифровая </a:t>
            </a:r>
            <a:r>
              <a:rPr lang="en-US" sz="48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8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ru-RU" sz="48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трансформация бизнеса. </a:t>
            </a:r>
            <a:r>
              <a:rPr lang="en-US" sz="48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8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r>
              <a:rPr lang="ru-RU" sz="48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Пора? Пора</a:t>
            </a:r>
            <a:r>
              <a:rPr lang="en-US" sz="48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!</a:t>
            </a:r>
            <a:r>
              <a:rPr lang="ru-RU" sz="48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48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</a:br>
            <a:endParaRPr lang="ru-RU" sz="2800" b="1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5500702"/>
            <a:ext cx="9144000" cy="135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000760" y="0"/>
            <a:ext cx="3143240" cy="14287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МИД  лого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57554" y="166937"/>
            <a:ext cx="3929090" cy="20476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Факты </a:t>
            </a:r>
            <a:r>
              <a:rPr lang="ru-RU" sz="4000" b="1" dirty="0" err="1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д</a:t>
            </a: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ля размышления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6" name="Рисунок 5" descr="часы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214554"/>
            <a:ext cx="3238500" cy="3238500"/>
          </a:xfrm>
          <a:prstGeom prst="rect">
            <a:avLst/>
          </a:prstGeom>
        </p:spPr>
      </p:pic>
      <p:grpSp>
        <p:nvGrpSpPr>
          <p:cNvPr id="2" name="Группа 17"/>
          <p:cNvGrpSpPr/>
          <p:nvPr/>
        </p:nvGrpSpPr>
        <p:grpSpPr>
          <a:xfrm>
            <a:off x="1357290" y="2000240"/>
            <a:ext cx="1169290" cy="1785951"/>
            <a:chOff x="1357290" y="2000240"/>
            <a:chExt cx="1169290" cy="1785951"/>
          </a:xfrm>
        </p:grpSpPr>
        <p:grpSp>
          <p:nvGrpSpPr>
            <p:cNvPr id="3" name="Группа 16"/>
            <p:cNvGrpSpPr/>
            <p:nvPr/>
          </p:nvGrpSpPr>
          <p:grpSpPr>
            <a:xfrm>
              <a:off x="1891223" y="2000240"/>
              <a:ext cx="109010" cy="1785951"/>
              <a:chOff x="1891223" y="2000240"/>
              <a:chExt cx="109010" cy="1785951"/>
            </a:xfrm>
          </p:grpSpPr>
          <p:cxnSp>
            <p:nvCxnSpPr>
              <p:cNvPr id="8" name="Прямая соединительная линия 7"/>
              <p:cNvCxnSpPr/>
              <p:nvPr/>
            </p:nvCxnSpPr>
            <p:spPr>
              <a:xfrm rot="16200000" flipH="1">
                <a:off x="1016248" y="2875215"/>
                <a:ext cx="1785950" cy="3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Прямая соединительная линия 8"/>
              <p:cNvCxnSpPr/>
              <p:nvPr/>
            </p:nvCxnSpPr>
            <p:spPr>
              <a:xfrm rot="5400000">
                <a:off x="1071541" y="2857499"/>
                <a:ext cx="1785951" cy="7143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4" name="Прямая со стрелкой 13"/>
            <p:cNvCxnSpPr/>
            <p:nvPr/>
          </p:nvCxnSpPr>
          <p:spPr>
            <a:xfrm>
              <a:off x="1357290" y="2071678"/>
              <a:ext cx="500066" cy="1588"/>
            </a:xfrm>
            <a:prstGeom prst="straightConnector1">
              <a:avLst/>
            </a:prstGeom>
            <a:ln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 flipH="1">
              <a:off x="2026514" y="2071678"/>
              <a:ext cx="500066" cy="1588"/>
            </a:xfrm>
            <a:prstGeom prst="straightConnector1">
              <a:avLst/>
            </a:prstGeom>
            <a:ln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628049" y="1658220"/>
            <a:ext cx="849913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30 сек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0" name="Группа 79"/>
          <p:cNvGrpSpPr/>
          <p:nvPr/>
        </p:nvGrpSpPr>
        <p:grpSpPr>
          <a:xfrm>
            <a:off x="3214678" y="1928802"/>
            <a:ext cx="5572164" cy="1666228"/>
            <a:chOff x="3214678" y="1928802"/>
            <a:chExt cx="5572164" cy="1666228"/>
          </a:xfrm>
        </p:grpSpPr>
        <p:grpSp>
          <p:nvGrpSpPr>
            <p:cNvPr id="75" name="Группа 74"/>
            <p:cNvGrpSpPr/>
            <p:nvPr/>
          </p:nvGrpSpPr>
          <p:grpSpPr>
            <a:xfrm>
              <a:off x="3214678" y="1928802"/>
              <a:ext cx="5572164" cy="1357322"/>
              <a:chOff x="3214678" y="1928802"/>
              <a:chExt cx="5572164" cy="1357322"/>
            </a:xfrm>
          </p:grpSpPr>
          <p:sp>
            <p:nvSpPr>
              <p:cNvPr id="67" name="Прямоугольник 66"/>
              <p:cNvSpPr/>
              <p:nvPr/>
            </p:nvSpPr>
            <p:spPr>
              <a:xfrm>
                <a:off x="3929058" y="1928802"/>
                <a:ext cx="4857784" cy="114300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2" name="Прямая соединительная линия 31"/>
              <p:cNvCxnSpPr/>
              <p:nvPr/>
            </p:nvCxnSpPr>
            <p:spPr>
              <a:xfrm flipV="1">
                <a:off x="3214678" y="3000372"/>
                <a:ext cx="571504" cy="285752"/>
              </a:xfrm>
              <a:prstGeom prst="line">
                <a:avLst/>
              </a:prstGeom>
              <a:ln>
                <a:solidFill>
                  <a:schemeClr val="bg1"/>
                </a:solidFill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6" name="Рисунок 65" descr="бузфид.png"/>
              <p:cNvPicPr>
                <a:picLocks noChangeAspect="1"/>
              </p:cNvPicPr>
              <p:nvPr/>
            </p:nvPicPr>
            <p:blipFill>
              <a:blip r:embed="rId3"/>
              <a:srcRect r="3179"/>
              <a:stretch>
                <a:fillRect/>
              </a:stretch>
            </p:blipFill>
            <p:spPr>
              <a:xfrm>
                <a:off x="3929058" y="2071678"/>
                <a:ext cx="4786346" cy="923925"/>
              </a:xfrm>
              <a:prstGeom prst="rect">
                <a:avLst/>
              </a:prstGeom>
            </p:spPr>
          </p:pic>
        </p:grpSp>
        <p:sp>
          <p:nvSpPr>
            <p:cNvPr id="78" name="TextBox 77"/>
            <p:cNvSpPr txBox="1"/>
            <p:nvPr/>
          </p:nvSpPr>
          <p:spPr>
            <a:xfrm>
              <a:off x="5143246" y="3071810"/>
              <a:ext cx="27863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1 500 000 000 $</a:t>
              </a:r>
              <a:endParaRPr lang="ru-RU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1" name="Группа 80"/>
          <p:cNvGrpSpPr/>
          <p:nvPr/>
        </p:nvGrpSpPr>
        <p:grpSpPr>
          <a:xfrm>
            <a:off x="3286116" y="4214818"/>
            <a:ext cx="5500726" cy="1714512"/>
            <a:chOff x="3286116" y="4214818"/>
            <a:chExt cx="5500726" cy="1714512"/>
          </a:xfrm>
        </p:grpSpPr>
        <p:grpSp>
          <p:nvGrpSpPr>
            <p:cNvPr id="76" name="Группа 75"/>
            <p:cNvGrpSpPr/>
            <p:nvPr/>
          </p:nvGrpSpPr>
          <p:grpSpPr>
            <a:xfrm>
              <a:off x="3286116" y="4214818"/>
              <a:ext cx="5500726" cy="1214446"/>
              <a:chOff x="3286116" y="4214818"/>
              <a:chExt cx="5500726" cy="1214446"/>
            </a:xfrm>
          </p:grpSpPr>
          <p:sp>
            <p:nvSpPr>
              <p:cNvPr id="68" name="Прямоугольник 67"/>
              <p:cNvSpPr/>
              <p:nvPr/>
            </p:nvSpPr>
            <p:spPr>
              <a:xfrm>
                <a:off x="3929058" y="4286256"/>
                <a:ext cx="4857784" cy="114300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60" name="Прямая соединительная линия 59"/>
              <p:cNvCxnSpPr/>
              <p:nvPr/>
            </p:nvCxnSpPr>
            <p:spPr>
              <a:xfrm>
                <a:off x="3286116" y="4214818"/>
                <a:ext cx="500066" cy="214314"/>
              </a:xfrm>
              <a:prstGeom prst="line">
                <a:avLst/>
              </a:prstGeom>
              <a:ln>
                <a:solidFill>
                  <a:schemeClr val="bg1"/>
                </a:solidFill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5" name="Рисунок 64" descr="шазам 1.jpg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157675" y="4338648"/>
                <a:ext cx="4400550" cy="1038225"/>
              </a:xfrm>
              <a:prstGeom prst="rect">
                <a:avLst/>
              </a:prstGeom>
            </p:spPr>
          </p:pic>
        </p:grpSp>
        <p:sp>
          <p:nvSpPr>
            <p:cNvPr id="79" name="TextBox 78"/>
            <p:cNvSpPr txBox="1"/>
            <p:nvPr/>
          </p:nvSpPr>
          <p:spPr>
            <a:xfrm>
              <a:off x="5143504" y="5406110"/>
              <a:ext cx="27863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1 000 000 000 $</a:t>
              </a:r>
              <a:endParaRPr lang="ru-RU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214282" y="6223835"/>
            <a:ext cx="8456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Ист. </a:t>
            </a:r>
            <a:r>
              <a:rPr lang="en-US" sz="1200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BCG</a:t>
            </a:r>
            <a:endParaRPr lang="ru-RU" sz="1200" dirty="0">
              <a:solidFill>
                <a:srgbClr val="E0CCCD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  <p:bldP spid="16" grpId="1"/>
      <p:bldP spid="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Факты </a:t>
            </a:r>
            <a:r>
              <a:rPr lang="ru-RU" sz="4000" b="1" dirty="0" err="1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д</a:t>
            </a: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ля размышления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6" name="Рисунок 5" descr="часы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214554"/>
            <a:ext cx="3238500" cy="3238500"/>
          </a:xfrm>
          <a:prstGeom prst="rect">
            <a:avLst/>
          </a:prstGeom>
        </p:spPr>
      </p:pic>
      <p:grpSp>
        <p:nvGrpSpPr>
          <p:cNvPr id="18" name="Группа 17"/>
          <p:cNvGrpSpPr/>
          <p:nvPr/>
        </p:nvGrpSpPr>
        <p:grpSpPr>
          <a:xfrm>
            <a:off x="1357290" y="2000240"/>
            <a:ext cx="1248313" cy="1785951"/>
            <a:chOff x="1357290" y="2000240"/>
            <a:chExt cx="1248313" cy="1785951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1891223" y="2000240"/>
              <a:ext cx="180448" cy="1785951"/>
              <a:chOff x="1891223" y="2000240"/>
              <a:chExt cx="180448" cy="1785951"/>
            </a:xfrm>
          </p:grpSpPr>
          <p:cxnSp>
            <p:nvCxnSpPr>
              <p:cNvPr id="8" name="Прямая соединительная линия 7"/>
              <p:cNvCxnSpPr/>
              <p:nvPr/>
            </p:nvCxnSpPr>
            <p:spPr>
              <a:xfrm rot="16200000" flipH="1">
                <a:off x="1016248" y="2875215"/>
                <a:ext cx="1785950" cy="3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Прямая соединительная линия 8"/>
              <p:cNvCxnSpPr/>
              <p:nvPr/>
            </p:nvCxnSpPr>
            <p:spPr>
              <a:xfrm rot="5400000">
                <a:off x="1107259" y="2821779"/>
                <a:ext cx="1785951" cy="14287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4" name="Прямая со стрелкой 13"/>
            <p:cNvCxnSpPr/>
            <p:nvPr/>
          </p:nvCxnSpPr>
          <p:spPr>
            <a:xfrm>
              <a:off x="1357290" y="2071678"/>
              <a:ext cx="500066" cy="1588"/>
            </a:xfrm>
            <a:prstGeom prst="straightConnector1">
              <a:avLst/>
            </a:prstGeom>
            <a:ln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 flipH="1">
              <a:off x="2105537" y="2071678"/>
              <a:ext cx="500066" cy="1588"/>
            </a:xfrm>
            <a:prstGeom prst="straightConnector1">
              <a:avLst/>
            </a:prstGeom>
            <a:ln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594182" y="1545330"/>
            <a:ext cx="79220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 мин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7" name="Группа 46"/>
          <p:cNvGrpSpPr/>
          <p:nvPr/>
        </p:nvGrpSpPr>
        <p:grpSpPr>
          <a:xfrm>
            <a:off x="3206248" y="1420306"/>
            <a:ext cx="5009090" cy="4525884"/>
            <a:chOff x="3206248" y="1420306"/>
            <a:chExt cx="5009090" cy="4525884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7135338" y="1428736"/>
              <a:ext cx="1080000" cy="4517454"/>
              <a:chOff x="4214810" y="1420306"/>
              <a:chExt cx="1080000" cy="4517454"/>
            </a:xfrm>
            <a:solidFill>
              <a:srgbClr val="B86172"/>
            </a:solidFill>
          </p:grpSpPr>
          <p:sp>
            <p:nvSpPr>
              <p:cNvPr id="28" name="Прямоугольник 27"/>
              <p:cNvSpPr/>
              <p:nvPr/>
            </p:nvSpPr>
            <p:spPr>
              <a:xfrm>
                <a:off x="4214810" y="1420306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9" name="Прямоугольник 28"/>
              <p:cNvSpPr/>
              <p:nvPr/>
            </p:nvSpPr>
            <p:spPr>
              <a:xfrm>
                <a:off x="4214810" y="3143248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0" name="Прямоугольник 29"/>
              <p:cNvSpPr/>
              <p:nvPr/>
            </p:nvSpPr>
            <p:spPr>
              <a:xfrm>
                <a:off x="4214810" y="4857760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cxnSp>
          <p:nvCxnSpPr>
            <p:cNvPr id="32" name="Прямая соединительная линия 31"/>
            <p:cNvCxnSpPr/>
            <p:nvPr/>
          </p:nvCxnSpPr>
          <p:spPr>
            <a:xfrm flipV="1">
              <a:off x="3206248" y="2000240"/>
              <a:ext cx="1428760" cy="714380"/>
            </a:xfrm>
            <a:prstGeom prst="line">
              <a:avLst/>
            </a:prstGeom>
            <a:ln>
              <a:solidFill>
                <a:schemeClr val="bg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 flipV="1">
              <a:off x="3492000" y="2143116"/>
              <a:ext cx="3429024" cy="1000132"/>
            </a:xfrm>
            <a:prstGeom prst="line">
              <a:avLst/>
            </a:prstGeom>
            <a:ln>
              <a:solidFill>
                <a:schemeClr val="bg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 flipV="1">
              <a:off x="3634876" y="3571876"/>
              <a:ext cx="1143008" cy="71438"/>
            </a:xfrm>
            <a:prstGeom prst="line">
              <a:avLst/>
            </a:prstGeom>
            <a:ln>
              <a:solidFill>
                <a:schemeClr val="bg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>
              <a:off x="3206248" y="4857760"/>
              <a:ext cx="1428760" cy="571504"/>
            </a:xfrm>
            <a:prstGeom prst="line">
              <a:avLst/>
            </a:prstGeom>
            <a:ln>
              <a:solidFill>
                <a:schemeClr val="bg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>
              <a:off x="3492000" y="4429132"/>
              <a:ext cx="3500462" cy="714380"/>
            </a:xfrm>
            <a:prstGeom prst="line">
              <a:avLst/>
            </a:prstGeom>
            <a:ln>
              <a:solidFill>
                <a:schemeClr val="bg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flipV="1">
              <a:off x="3634876" y="3714752"/>
              <a:ext cx="3357586" cy="142876"/>
            </a:xfrm>
            <a:prstGeom prst="line">
              <a:avLst/>
            </a:prstGeom>
            <a:ln>
              <a:solidFill>
                <a:schemeClr val="bg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Группа 24"/>
            <p:cNvGrpSpPr/>
            <p:nvPr/>
          </p:nvGrpSpPr>
          <p:grpSpPr>
            <a:xfrm>
              <a:off x="4840892" y="1420306"/>
              <a:ext cx="1080000" cy="4517454"/>
              <a:chOff x="4214810" y="1420306"/>
              <a:chExt cx="1080000" cy="4517454"/>
            </a:xfrm>
            <a:solidFill>
              <a:srgbClr val="B86172"/>
            </a:solidFill>
          </p:grpSpPr>
          <p:sp>
            <p:nvSpPr>
              <p:cNvPr id="19" name="Прямоугольник 18"/>
              <p:cNvSpPr/>
              <p:nvPr/>
            </p:nvSpPr>
            <p:spPr>
              <a:xfrm>
                <a:off x="4214810" y="1420306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Прямоугольник 19"/>
              <p:cNvSpPr/>
              <p:nvPr/>
            </p:nvSpPr>
            <p:spPr>
              <a:xfrm>
                <a:off x="4214810" y="3143248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4214810" y="4857760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64" name="Группа 63"/>
          <p:cNvGrpSpPr/>
          <p:nvPr/>
        </p:nvGrpSpPr>
        <p:grpSpPr>
          <a:xfrm>
            <a:off x="4658431" y="5035805"/>
            <a:ext cx="1467068" cy="1300428"/>
            <a:chOff x="4658431" y="5035805"/>
            <a:chExt cx="1467068" cy="1300428"/>
          </a:xfrm>
        </p:grpSpPr>
        <p:pic>
          <p:nvPicPr>
            <p:cNvPr id="49" name="Рисунок 48" descr="письмо.jpg"/>
            <p:cNvPicPr>
              <a:picLocks noChangeAspect="1"/>
            </p:cNvPicPr>
            <p:nvPr/>
          </p:nvPicPr>
          <p:blipFill>
            <a:blip r:embed="rId3"/>
            <a:srcRect l="10045" t="6667" r="9598" b="16666"/>
            <a:stretch>
              <a:fillRect/>
            </a:stretch>
          </p:blipFill>
          <p:spPr>
            <a:xfrm>
              <a:off x="4976082" y="5035805"/>
              <a:ext cx="785818" cy="753076"/>
            </a:xfrm>
            <a:prstGeom prst="rect">
              <a:avLst/>
            </a:prstGeom>
          </p:spPr>
        </p:pic>
        <p:sp>
          <p:nvSpPr>
            <p:cNvPr id="54" name="TextBox 53"/>
            <p:cNvSpPr txBox="1"/>
            <p:nvPr/>
          </p:nvSpPr>
          <p:spPr>
            <a:xfrm>
              <a:off x="4658431" y="5966901"/>
              <a:ext cx="14670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150 000 000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5" name="Группа 64"/>
          <p:cNvGrpSpPr/>
          <p:nvPr/>
        </p:nvGrpSpPr>
        <p:grpSpPr>
          <a:xfrm>
            <a:off x="7068626" y="4967894"/>
            <a:ext cx="1210588" cy="1368339"/>
            <a:chOff x="7068626" y="4967894"/>
            <a:chExt cx="1210588" cy="1368339"/>
          </a:xfrm>
        </p:grpSpPr>
        <p:pic>
          <p:nvPicPr>
            <p:cNvPr id="53" name="Рисунок 52" descr="ютуб.png"/>
            <p:cNvPicPr>
              <a:picLocks noChangeAspect="1"/>
            </p:cNvPicPr>
            <p:nvPr/>
          </p:nvPicPr>
          <p:blipFill>
            <a:blip r:embed="rId4"/>
            <a:srcRect l="10000" t="10000" r="10000" b="13333"/>
            <a:stretch>
              <a:fillRect/>
            </a:stretch>
          </p:blipFill>
          <p:spPr>
            <a:xfrm>
              <a:off x="7189560" y="4967894"/>
              <a:ext cx="928694" cy="889998"/>
            </a:xfrm>
            <a:prstGeom prst="rect">
              <a:avLst/>
            </a:prstGeom>
          </p:spPr>
        </p:pic>
        <p:sp>
          <p:nvSpPr>
            <p:cNvPr id="56" name="TextBox 55"/>
            <p:cNvSpPr txBox="1"/>
            <p:nvPr/>
          </p:nvSpPr>
          <p:spPr>
            <a:xfrm>
              <a:off x="7068626" y="5966901"/>
              <a:ext cx="1210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3 000 000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2" name="Группа 61"/>
          <p:cNvGrpSpPr/>
          <p:nvPr/>
        </p:nvGrpSpPr>
        <p:grpSpPr>
          <a:xfrm>
            <a:off x="4643438" y="3204063"/>
            <a:ext cx="1338828" cy="1451525"/>
            <a:chOff x="4643438" y="3204063"/>
            <a:chExt cx="1338828" cy="1451525"/>
          </a:xfrm>
        </p:grpSpPr>
        <p:pic>
          <p:nvPicPr>
            <p:cNvPr id="51" name="Рисунок 50" descr="вацап 1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04644" y="3204063"/>
              <a:ext cx="952526" cy="952526"/>
            </a:xfrm>
            <a:prstGeom prst="rect">
              <a:avLst/>
            </a:prstGeom>
          </p:spPr>
        </p:pic>
        <p:sp>
          <p:nvSpPr>
            <p:cNvPr id="55" name="TextBox 54"/>
            <p:cNvSpPr txBox="1"/>
            <p:nvPr/>
          </p:nvSpPr>
          <p:spPr>
            <a:xfrm>
              <a:off x="4643438" y="4286256"/>
              <a:ext cx="13388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20 000 000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6" name="Группа 65"/>
          <p:cNvGrpSpPr/>
          <p:nvPr/>
        </p:nvGrpSpPr>
        <p:grpSpPr>
          <a:xfrm>
            <a:off x="7019386" y="3500438"/>
            <a:ext cx="1146468" cy="1155150"/>
            <a:chOff x="7019386" y="3500438"/>
            <a:chExt cx="1146468" cy="1155150"/>
          </a:xfrm>
        </p:grpSpPr>
        <p:pic>
          <p:nvPicPr>
            <p:cNvPr id="50" name="Рисунок 49" descr="амазон.png"/>
            <p:cNvPicPr>
              <a:picLocks noChangeAspect="1"/>
            </p:cNvPicPr>
            <p:nvPr/>
          </p:nvPicPr>
          <p:blipFill>
            <a:blip r:embed="rId6"/>
            <a:srcRect t="26667" b="29999"/>
            <a:stretch>
              <a:fillRect/>
            </a:stretch>
          </p:blipFill>
          <p:spPr>
            <a:xfrm>
              <a:off x="7215206" y="3500438"/>
              <a:ext cx="928694" cy="402437"/>
            </a:xfrm>
            <a:prstGeom prst="rect">
              <a:avLst/>
            </a:prstGeom>
          </p:spPr>
        </p:pic>
        <p:sp>
          <p:nvSpPr>
            <p:cNvPr id="57" name="TextBox 56"/>
            <p:cNvSpPr txBox="1"/>
            <p:nvPr/>
          </p:nvSpPr>
          <p:spPr>
            <a:xfrm>
              <a:off x="7019386" y="4286256"/>
              <a:ext cx="11464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200 000$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7000892" y="1559889"/>
            <a:ext cx="1285884" cy="1309749"/>
            <a:chOff x="7000892" y="1559889"/>
            <a:chExt cx="1285884" cy="1309749"/>
          </a:xfrm>
        </p:grpSpPr>
        <p:pic>
          <p:nvPicPr>
            <p:cNvPr id="52" name="Рисунок 51" descr="фейсбук.jpg"/>
            <p:cNvPicPr>
              <a:picLocks noChangeAspect="1"/>
            </p:cNvPicPr>
            <p:nvPr/>
          </p:nvPicPr>
          <p:blipFill>
            <a:blip r:embed="rId7"/>
            <a:srcRect l="6667" t="10000" r="9999" b="6666"/>
            <a:stretch>
              <a:fillRect/>
            </a:stretch>
          </p:blipFill>
          <p:spPr>
            <a:xfrm>
              <a:off x="7215206" y="1559889"/>
              <a:ext cx="857256" cy="857256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7000892" y="2500306"/>
              <a:ext cx="12858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700 000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0" name="Группа 59"/>
          <p:cNvGrpSpPr/>
          <p:nvPr/>
        </p:nvGrpSpPr>
        <p:grpSpPr>
          <a:xfrm>
            <a:off x="4643438" y="1643050"/>
            <a:ext cx="1357322" cy="1226588"/>
            <a:chOff x="4643438" y="1643050"/>
            <a:chExt cx="1357322" cy="1226588"/>
          </a:xfrm>
        </p:grpSpPr>
        <p:pic>
          <p:nvPicPr>
            <p:cNvPr id="48" name="Рисунок 47" descr="гугл.png"/>
            <p:cNvPicPr>
              <a:picLocks noChangeAspect="1"/>
            </p:cNvPicPr>
            <p:nvPr/>
          </p:nvPicPr>
          <p:blipFill>
            <a:blip r:embed="rId8"/>
            <a:srcRect l="27425" t="7679" r="26922" b="42320"/>
            <a:stretch>
              <a:fillRect/>
            </a:stretch>
          </p:blipFill>
          <p:spPr>
            <a:xfrm>
              <a:off x="4857751" y="1643050"/>
              <a:ext cx="1044781" cy="6429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" name="TextBox 58"/>
            <p:cNvSpPr txBox="1"/>
            <p:nvPr/>
          </p:nvSpPr>
          <p:spPr>
            <a:xfrm>
              <a:off x="4643438" y="2500306"/>
              <a:ext cx="1357322" cy="369332"/>
            </a:xfrm>
            <a:prstGeom prst="rect">
              <a:avLst/>
            </a:prstGeom>
            <a:solidFill>
              <a:srgbClr val="B04F6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2 500 000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214282" y="6223835"/>
            <a:ext cx="8456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Ист. </a:t>
            </a:r>
            <a:r>
              <a:rPr lang="en-US" sz="1200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BCG</a:t>
            </a:r>
            <a:endParaRPr lang="ru-RU" sz="1200" dirty="0">
              <a:solidFill>
                <a:srgbClr val="E0CCCD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6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Факты </a:t>
            </a:r>
            <a:r>
              <a:rPr lang="ru-RU" sz="4000" b="1" dirty="0" err="1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д</a:t>
            </a: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ля размышления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4" name="Заголовок 1"/>
          <p:cNvSpPr txBox="1">
            <a:spLocks/>
          </p:cNvSpPr>
          <p:nvPr/>
        </p:nvSpPr>
        <p:spPr>
          <a:xfrm>
            <a:off x="-32" y="1000116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E0CCCD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E0CCCD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Forbes,</a:t>
            </a:r>
            <a:r>
              <a:rPr kumimoji="0" lang="en-US" sz="4800" b="1" u="none" strike="noStrike" kern="1200" cap="none" spc="0" normalizeH="0" noProof="0" dirty="0" smtClean="0">
                <a:ln>
                  <a:noFill/>
                </a:ln>
                <a:solidFill>
                  <a:srgbClr val="E0CCCD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2018</a:t>
            </a:r>
            <a:endParaRPr kumimoji="0" lang="ru-RU" sz="4800" b="1" u="none" strike="noStrike" kern="1200" cap="none" spc="0" normalizeH="0" baseline="0" noProof="0" dirty="0">
              <a:ln>
                <a:noFill/>
              </a:ln>
              <a:solidFill>
                <a:srgbClr val="E0CCCD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54" name="Группа 53"/>
          <p:cNvGrpSpPr/>
          <p:nvPr/>
        </p:nvGrpSpPr>
        <p:grpSpPr>
          <a:xfrm>
            <a:off x="1749445" y="3603643"/>
            <a:ext cx="5680075" cy="2397125"/>
            <a:chOff x="1749445" y="3603643"/>
            <a:chExt cx="5680075" cy="2397125"/>
          </a:xfrm>
        </p:grpSpPr>
        <p:sp>
          <p:nvSpPr>
            <p:cNvPr id="8" name="Arc 4"/>
            <p:cNvSpPr>
              <a:spLocks/>
            </p:cNvSpPr>
            <p:nvPr/>
          </p:nvSpPr>
          <p:spPr bwMode="gray">
            <a:xfrm rot="16200000">
              <a:off x="3489345" y="2501918"/>
              <a:ext cx="1908175" cy="5038725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33380 w 43200"/>
                <a:gd name="T1" fmla="*/ 39705 h 43200"/>
                <a:gd name="T2" fmla="*/ 38438 w 43200"/>
                <a:gd name="T3" fmla="*/ 35129 h 43200"/>
                <a:gd name="T4" fmla="*/ 21600 w 432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200" fill="none" extrusionOk="0">
                  <a:moveTo>
                    <a:pt x="33380" y="39705"/>
                  </a:moveTo>
                  <a:cubicBezTo>
                    <a:pt x="29874" y="41985"/>
                    <a:pt x="25782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6520"/>
                    <a:pt x="41520" y="31293"/>
                    <a:pt x="38438" y="35129"/>
                  </a:cubicBezTo>
                </a:path>
                <a:path w="43200" h="43200" stroke="0" extrusionOk="0">
                  <a:moveTo>
                    <a:pt x="33380" y="39705"/>
                  </a:moveTo>
                  <a:cubicBezTo>
                    <a:pt x="29874" y="41985"/>
                    <a:pt x="25782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6520"/>
                    <a:pt x="41520" y="31293"/>
                    <a:pt x="38438" y="35129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rgbClr val="969696"/>
            </a:solidFill>
            <a:ln w="38100">
              <a:noFill/>
              <a:round/>
              <a:headEnd/>
              <a:tailEnd type="arrow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Arc 5"/>
            <p:cNvSpPr>
              <a:spLocks/>
            </p:cNvSpPr>
            <p:nvPr/>
          </p:nvSpPr>
          <p:spPr bwMode="gray">
            <a:xfrm rot="16200000">
              <a:off x="3659207" y="2376506"/>
              <a:ext cx="1712913" cy="4846638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28692 w 43200"/>
                <a:gd name="T1" fmla="*/ 42002 h 43200"/>
                <a:gd name="T2" fmla="*/ 31490 w 43200"/>
                <a:gd name="T3" fmla="*/ 40803 h 43200"/>
                <a:gd name="T4" fmla="*/ 21600 w 432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200" fill="none" extrusionOk="0">
                  <a:moveTo>
                    <a:pt x="28692" y="42002"/>
                  </a:moveTo>
                  <a:cubicBezTo>
                    <a:pt x="26411" y="42795"/>
                    <a:pt x="24014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9688"/>
                    <a:pt x="38680" y="37099"/>
                    <a:pt x="31489" y="40802"/>
                  </a:cubicBezTo>
                </a:path>
                <a:path w="43200" h="43200" stroke="0" extrusionOk="0">
                  <a:moveTo>
                    <a:pt x="28692" y="42002"/>
                  </a:moveTo>
                  <a:cubicBezTo>
                    <a:pt x="26411" y="42795"/>
                    <a:pt x="24014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9688"/>
                    <a:pt x="38680" y="37099"/>
                    <a:pt x="31489" y="40802"/>
                  </a:cubicBezTo>
                  <a:lnTo>
                    <a:pt x="21600" y="2160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42353"/>
                    <a:invGamma/>
                  </a:schemeClr>
                </a:gs>
              </a:gsLst>
              <a:lin ang="2700000" scaled="1"/>
            </a:gradFill>
            <a:ln w="38100">
              <a:noFill/>
              <a:round/>
              <a:headEnd/>
              <a:tailEnd type="arrow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ltGray">
            <a:xfrm rot="16200000">
              <a:off x="3502045" y="2563831"/>
              <a:ext cx="1755775" cy="462915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14124 w 43200"/>
                <a:gd name="T1" fmla="*/ 41865 h 41865"/>
                <a:gd name="T2" fmla="*/ 31490 w 43200"/>
                <a:gd name="T3" fmla="*/ 40803 h 41865"/>
                <a:gd name="T4" fmla="*/ 21600 w 43200"/>
                <a:gd name="T5" fmla="*/ 21600 h 41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1865" fill="none" extrusionOk="0">
                  <a:moveTo>
                    <a:pt x="14124" y="41864"/>
                  </a:moveTo>
                  <a:cubicBezTo>
                    <a:pt x="5636" y="38734"/>
                    <a:pt x="0" y="30646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9688"/>
                    <a:pt x="38680" y="37099"/>
                    <a:pt x="31489" y="40802"/>
                  </a:cubicBezTo>
                </a:path>
                <a:path w="43200" h="41865" stroke="0" extrusionOk="0">
                  <a:moveTo>
                    <a:pt x="14124" y="41864"/>
                  </a:moveTo>
                  <a:cubicBezTo>
                    <a:pt x="5636" y="38734"/>
                    <a:pt x="0" y="30646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9688"/>
                    <a:pt x="38680" y="37099"/>
                    <a:pt x="31489" y="40802"/>
                  </a:cubicBezTo>
                  <a:lnTo>
                    <a:pt x="21600" y="2160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40392"/>
                    <a:invGamma/>
                  </a:schemeClr>
                </a:gs>
              </a:gsLst>
              <a:lin ang="0" scaled="1"/>
            </a:gradFill>
            <a:ln w="38100">
              <a:noFill/>
              <a:round/>
              <a:headEnd/>
              <a:tailEnd type="arrow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" name="Line 9"/>
            <p:cNvSpPr>
              <a:spLocks noChangeShapeType="1"/>
            </p:cNvSpPr>
            <p:nvPr/>
          </p:nvSpPr>
          <p:spPr bwMode="auto">
            <a:xfrm flipH="1">
              <a:off x="6199208" y="5480068"/>
              <a:ext cx="0" cy="87313"/>
            </a:xfrm>
            <a:prstGeom prst="line">
              <a:avLst/>
            </a:prstGeom>
            <a:noFill/>
            <a:ln w="9525">
              <a:solidFill>
                <a:srgbClr val="1C1C1C">
                  <a:alpha val="39999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Line 10"/>
            <p:cNvSpPr>
              <a:spLocks noChangeShapeType="1"/>
            </p:cNvSpPr>
            <p:nvPr/>
          </p:nvSpPr>
          <p:spPr bwMode="gray">
            <a:xfrm flipH="1">
              <a:off x="3414733" y="4849831"/>
              <a:ext cx="1258887" cy="10302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5" name="Group 30"/>
            <p:cNvGrpSpPr>
              <a:grpSpLocks/>
            </p:cNvGrpSpPr>
            <p:nvPr/>
          </p:nvGrpSpPr>
          <p:grpSpPr bwMode="auto">
            <a:xfrm>
              <a:off x="1749445" y="3805256"/>
              <a:ext cx="5680075" cy="2195512"/>
              <a:chOff x="960" y="1855"/>
              <a:chExt cx="3578" cy="1383"/>
            </a:xfrm>
          </p:grpSpPr>
          <p:sp>
            <p:nvSpPr>
              <p:cNvPr id="16" name="Arc 11"/>
              <p:cNvSpPr>
                <a:spLocks/>
              </p:cNvSpPr>
              <p:nvPr/>
            </p:nvSpPr>
            <p:spPr bwMode="gray">
              <a:xfrm rot="16200000">
                <a:off x="2040" y="775"/>
                <a:ext cx="1383" cy="3544"/>
              </a:xfrm>
              <a:custGeom>
                <a:avLst/>
                <a:gdLst>
                  <a:gd name="G0" fmla="+- 19812 0 0"/>
                  <a:gd name="G1" fmla="+- 21600 0 0"/>
                  <a:gd name="G2" fmla="+- 21600 0 0"/>
                  <a:gd name="T0" fmla="*/ 0 w 41412"/>
                  <a:gd name="T1" fmla="*/ 12994 h 41573"/>
                  <a:gd name="T2" fmla="*/ 28035 w 41412"/>
                  <a:gd name="T3" fmla="*/ 41573 h 41573"/>
                  <a:gd name="T4" fmla="*/ 19812 w 41412"/>
                  <a:gd name="T5" fmla="*/ 21600 h 41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412" h="41573" fill="none" extrusionOk="0">
                    <a:moveTo>
                      <a:pt x="0" y="12994"/>
                    </a:moveTo>
                    <a:cubicBezTo>
                      <a:pt x="3427" y="5104"/>
                      <a:pt x="11209" y="-1"/>
                      <a:pt x="19812" y="0"/>
                    </a:cubicBezTo>
                    <a:cubicBezTo>
                      <a:pt x="31741" y="0"/>
                      <a:pt x="41412" y="9670"/>
                      <a:pt x="41412" y="21600"/>
                    </a:cubicBezTo>
                    <a:cubicBezTo>
                      <a:pt x="41412" y="30353"/>
                      <a:pt x="36129" y="38241"/>
                      <a:pt x="28035" y="41573"/>
                    </a:cubicBezTo>
                  </a:path>
                  <a:path w="41412" h="41573" stroke="0" extrusionOk="0">
                    <a:moveTo>
                      <a:pt x="0" y="12994"/>
                    </a:moveTo>
                    <a:cubicBezTo>
                      <a:pt x="3427" y="5104"/>
                      <a:pt x="11209" y="-1"/>
                      <a:pt x="19812" y="0"/>
                    </a:cubicBezTo>
                    <a:cubicBezTo>
                      <a:pt x="31741" y="0"/>
                      <a:pt x="41412" y="9670"/>
                      <a:pt x="41412" y="21600"/>
                    </a:cubicBezTo>
                    <a:cubicBezTo>
                      <a:pt x="41412" y="30353"/>
                      <a:pt x="36129" y="38241"/>
                      <a:pt x="28035" y="41573"/>
                    </a:cubicBezTo>
                    <a:lnTo>
                      <a:pt x="19812" y="2160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shade val="51373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38100">
                <a:noFill/>
                <a:round/>
                <a:headEnd/>
                <a:tailEnd type="arrow" w="med" len="med"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" name="Freeform 12"/>
              <p:cNvSpPr>
                <a:spLocks/>
              </p:cNvSpPr>
              <p:nvPr/>
            </p:nvSpPr>
            <p:spPr bwMode="gray">
              <a:xfrm>
                <a:off x="4363" y="2089"/>
                <a:ext cx="175" cy="231"/>
              </a:xfrm>
              <a:custGeom>
                <a:avLst/>
                <a:gdLst/>
                <a:ahLst/>
                <a:cxnLst>
                  <a:cxn ang="0">
                    <a:pos x="133" y="72"/>
                  </a:cxn>
                  <a:cxn ang="0">
                    <a:pos x="141" y="161"/>
                  </a:cxn>
                  <a:cxn ang="0">
                    <a:pos x="15" y="186"/>
                  </a:cxn>
                  <a:cxn ang="0">
                    <a:pos x="0" y="0"/>
                  </a:cxn>
                  <a:cxn ang="0">
                    <a:pos x="133" y="72"/>
                  </a:cxn>
                </a:cxnLst>
                <a:rect l="0" t="0" r="r" b="b"/>
                <a:pathLst>
                  <a:path w="141" h="186">
                    <a:moveTo>
                      <a:pt x="133" y="72"/>
                    </a:moveTo>
                    <a:lnTo>
                      <a:pt x="141" y="161"/>
                    </a:lnTo>
                    <a:lnTo>
                      <a:pt x="15" y="186"/>
                    </a:lnTo>
                    <a:lnTo>
                      <a:pt x="0" y="0"/>
                    </a:lnTo>
                    <a:lnTo>
                      <a:pt x="133" y="72"/>
                    </a:lnTo>
                    <a:close/>
                  </a:path>
                </a:pathLst>
              </a:custGeom>
              <a:solidFill>
                <a:schemeClr val="hlink"/>
              </a:solidFill>
              <a:ln w="9525" cap="flat" cmpd="sng">
                <a:noFill/>
                <a:prstDash val="solid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8" name="Arc 13"/>
            <p:cNvSpPr>
              <a:spLocks/>
            </p:cNvSpPr>
            <p:nvPr/>
          </p:nvSpPr>
          <p:spPr bwMode="gray">
            <a:xfrm rot="16200000">
              <a:off x="3483788" y="1878825"/>
              <a:ext cx="2182813" cy="5632450"/>
            </a:xfrm>
            <a:custGeom>
              <a:avLst/>
              <a:gdLst>
                <a:gd name="G0" fmla="+- 19534 0 0"/>
                <a:gd name="G1" fmla="+- 21600 0 0"/>
                <a:gd name="G2" fmla="+- 21600 0 0"/>
                <a:gd name="T0" fmla="*/ 0 w 41134"/>
                <a:gd name="T1" fmla="*/ 12382 h 41573"/>
                <a:gd name="T2" fmla="*/ 27757 w 41134"/>
                <a:gd name="T3" fmla="*/ 41573 h 41573"/>
                <a:gd name="T4" fmla="*/ 19534 w 41134"/>
                <a:gd name="T5" fmla="*/ 21600 h 41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134" h="41573" fill="none" extrusionOk="0">
                  <a:moveTo>
                    <a:pt x="-1" y="12381"/>
                  </a:moveTo>
                  <a:cubicBezTo>
                    <a:pt x="3566" y="4822"/>
                    <a:pt x="11175" y="-1"/>
                    <a:pt x="19534" y="0"/>
                  </a:cubicBezTo>
                  <a:cubicBezTo>
                    <a:pt x="31463" y="0"/>
                    <a:pt x="41134" y="9670"/>
                    <a:pt x="41134" y="21600"/>
                  </a:cubicBezTo>
                  <a:cubicBezTo>
                    <a:pt x="41134" y="30353"/>
                    <a:pt x="35851" y="38241"/>
                    <a:pt x="27757" y="41573"/>
                  </a:cubicBezTo>
                </a:path>
                <a:path w="41134" h="41573" stroke="0" extrusionOk="0">
                  <a:moveTo>
                    <a:pt x="-1" y="12381"/>
                  </a:moveTo>
                  <a:cubicBezTo>
                    <a:pt x="3566" y="4822"/>
                    <a:pt x="11175" y="-1"/>
                    <a:pt x="19534" y="0"/>
                  </a:cubicBezTo>
                  <a:cubicBezTo>
                    <a:pt x="31463" y="0"/>
                    <a:pt x="41134" y="9670"/>
                    <a:pt x="41134" y="21600"/>
                  </a:cubicBezTo>
                  <a:cubicBezTo>
                    <a:pt x="41134" y="30353"/>
                    <a:pt x="35851" y="38241"/>
                    <a:pt x="27757" y="41573"/>
                  </a:cubicBezTo>
                  <a:lnTo>
                    <a:pt x="19534" y="2160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40000"/>
                    <a:invGamma/>
                  </a:schemeClr>
                </a:gs>
              </a:gsLst>
              <a:lin ang="5400000" scaled="1"/>
            </a:gradFill>
            <a:ln w="19050">
              <a:noFill/>
              <a:round/>
              <a:headEnd type="triangle" w="med" len="med"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2571736" y="2071678"/>
            <a:ext cx="4000528" cy="857256"/>
            <a:chOff x="2643174" y="2000240"/>
            <a:chExt cx="4000528" cy="857256"/>
          </a:xfrm>
        </p:grpSpPr>
        <p:sp>
          <p:nvSpPr>
            <p:cNvPr id="32" name="Прямоугольник 31"/>
            <p:cNvSpPr/>
            <p:nvPr/>
          </p:nvSpPr>
          <p:spPr>
            <a:xfrm>
              <a:off x="2643174" y="2000240"/>
              <a:ext cx="4000528" cy="857256"/>
            </a:xfrm>
            <a:prstGeom prst="rect">
              <a:avLst/>
            </a:prstGeom>
            <a:solidFill>
              <a:srgbClr val="2323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 Box 14"/>
            <p:cNvSpPr txBox="1">
              <a:spLocks noChangeArrowheads="1"/>
            </p:cNvSpPr>
            <p:nvPr/>
          </p:nvSpPr>
          <p:spPr bwMode="white">
            <a:xfrm>
              <a:off x="2643174" y="2069270"/>
              <a:ext cx="1739920" cy="7694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4400" b="1" dirty="0" smtClean="0">
                  <a:solidFill>
                    <a:schemeClr val="bg1"/>
                  </a:solidFill>
                  <a:latin typeface="Arial" charset="0"/>
                </a:rPr>
                <a:t>67%</a:t>
              </a:r>
              <a:endParaRPr lang="en-US" sz="4400" b="1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25" name="Rectangle 22"/>
            <p:cNvSpPr>
              <a:spLocks noChangeArrowheads="1"/>
            </p:cNvSpPr>
            <p:nvPr/>
          </p:nvSpPr>
          <p:spPr bwMode="gray">
            <a:xfrm>
              <a:off x="4357686" y="2084658"/>
              <a:ext cx="2089033" cy="73866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ru-RU" sz="1400" dirty="0" smtClean="0">
                  <a:solidFill>
                    <a:schemeClr val="bg1"/>
                  </a:solidFill>
                  <a:latin typeface="Arial" charset="0"/>
                </a:rPr>
                <a:t>Берут за основу</a:t>
              </a:r>
            </a:p>
            <a:p>
              <a:pPr algn="ctr" eaLnBrk="0" hangingPunct="0"/>
              <a:r>
                <a:rPr lang="en-US" sz="1400" dirty="0" smtClean="0">
                  <a:solidFill>
                    <a:schemeClr val="bg1"/>
                  </a:solidFill>
                  <a:latin typeface="Arial" charset="0"/>
                </a:rPr>
                <a:t>digital-</a:t>
              </a:r>
              <a:r>
                <a:rPr lang="ru-RU" sz="1400" dirty="0" smtClean="0">
                  <a:solidFill>
                    <a:schemeClr val="bg1"/>
                  </a:solidFill>
                  <a:latin typeface="Arial" charset="0"/>
                </a:rPr>
                <a:t>трансформацию</a:t>
              </a:r>
            </a:p>
            <a:p>
              <a:pPr algn="ctr" eaLnBrk="0" hangingPunct="0"/>
              <a:endParaRPr lang="en-US" sz="1400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6429388" y="3714752"/>
            <a:ext cx="671909" cy="589564"/>
            <a:chOff x="6429388" y="3714752"/>
            <a:chExt cx="671909" cy="589564"/>
          </a:xfrm>
        </p:grpSpPr>
        <p:grpSp>
          <p:nvGrpSpPr>
            <p:cNvPr id="55" name="Group 23"/>
            <p:cNvGrpSpPr>
              <a:grpSpLocks/>
            </p:cNvGrpSpPr>
            <p:nvPr/>
          </p:nvGrpSpPr>
          <p:grpSpPr bwMode="auto">
            <a:xfrm>
              <a:off x="6786578" y="3714752"/>
              <a:ext cx="314719" cy="581020"/>
              <a:chOff x="2111" y="2247"/>
              <a:chExt cx="592" cy="1034"/>
            </a:xfrm>
          </p:grpSpPr>
          <p:sp>
            <p:nvSpPr>
              <p:cNvPr id="56" name="Freeform 24"/>
              <p:cNvSpPr>
                <a:spLocks/>
              </p:cNvSpPr>
              <p:nvPr/>
            </p:nvSpPr>
            <p:spPr bwMode="gray">
              <a:xfrm>
                <a:off x="2111" y="2449"/>
                <a:ext cx="592" cy="832"/>
              </a:xfrm>
              <a:custGeom>
                <a:avLst/>
                <a:gdLst/>
                <a:ahLst/>
                <a:cxnLst>
                  <a:cxn ang="0">
                    <a:pos x="168" y="1"/>
                  </a:cxn>
                  <a:cxn ang="0">
                    <a:pos x="148" y="33"/>
                  </a:cxn>
                  <a:cxn ang="0">
                    <a:pos x="127" y="1"/>
                  </a:cxn>
                  <a:cxn ang="0">
                    <a:pos x="70" y="17"/>
                  </a:cxn>
                  <a:cxn ang="0">
                    <a:pos x="1" y="174"/>
                  </a:cxn>
                  <a:cxn ang="0">
                    <a:pos x="36" y="213"/>
                  </a:cxn>
                  <a:cxn ang="0">
                    <a:pos x="86" y="57"/>
                  </a:cxn>
                  <a:cxn ang="0">
                    <a:pos x="14" y="411"/>
                  </a:cxn>
                  <a:cxn ang="0">
                    <a:pos x="34" y="466"/>
                  </a:cxn>
                  <a:cxn ang="0">
                    <a:pos x="133" y="440"/>
                  </a:cxn>
                  <a:cxn ang="0">
                    <a:pos x="147" y="232"/>
                  </a:cxn>
                  <a:cxn ang="0">
                    <a:pos x="169" y="439"/>
                  </a:cxn>
                  <a:cxn ang="0">
                    <a:pos x="262" y="468"/>
                  </a:cxn>
                  <a:cxn ang="0">
                    <a:pos x="282" y="407"/>
                  </a:cxn>
                  <a:cxn ang="0">
                    <a:pos x="210" y="57"/>
                  </a:cxn>
                  <a:cxn ang="0">
                    <a:pos x="230" y="135"/>
                  </a:cxn>
                  <a:cxn ang="0">
                    <a:pos x="281" y="236"/>
                  </a:cxn>
                  <a:cxn ang="0">
                    <a:pos x="295" y="162"/>
                  </a:cxn>
                  <a:cxn ang="0">
                    <a:pos x="216" y="8"/>
                  </a:cxn>
                  <a:cxn ang="0">
                    <a:pos x="168" y="1"/>
                  </a:cxn>
                </a:cxnLst>
                <a:rect l="0" t="0" r="r" b="b"/>
                <a:pathLst>
                  <a:path w="320" h="479">
                    <a:moveTo>
                      <a:pt x="168" y="1"/>
                    </a:moveTo>
                    <a:cubicBezTo>
                      <a:pt x="165" y="15"/>
                      <a:pt x="154" y="34"/>
                      <a:pt x="148" y="33"/>
                    </a:cubicBezTo>
                    <a:cubicBezTo>
                      <a:pt x="141" y="33"/>
                      <a:pt x="133" y="15"/>
                      <a:pt x="127" y="1"/>
                    </a:cubicBezTo>
                    <a:cubicBezTo>
                      <a:pt x="105" y="0"/>
                      <a:pt x="88" y="5"/>
                      <a:pt x="70" y="17"/>
                    </a:cubicBezTo>
                    <a:cubicBezTo>
                      <a:pt x="57" y="32"/>
                      <a:pt x="0" y="165"/>
                      <a:pt x="1" y="174"/>
                    </a:cubicBezTo>
                    <a:cubicBezTo>
                      <a:pt x="1" y="183"/>
                      <a:pt x="3" y="212"/>
                      <a:pt x="36" y="213"/>
                    </a:cubicBezTo>
                    <a:cubicBezTo>
                      <a:pt x="63" y="197"/>
                      <a:pt x="86" y="57"/>
                      <a:pt x="86" y="57"/>
                    </a:cubicBezTo>
                    <a:cubicBezTo>
                      <a:pt x="79" y="92"/>
                      <a:pt x="14" y="411"/>
                      <a:pt x="14" y="411"/>
                    </a:cubicBezTo>
                    <a:cubicBezTo>
                      <a:pt x="9" y="452"/>
                      <a:pt x="24" y="464"/>
                      <a:pt x="34" y="466"/>
                    </a:cubicBezTo>
                    <a:cubicBezTo>
                      <a:pt x="55" y="471"/>
                      <a:pt x="114" y="479"/>
                      <a:pt x="133" y="440"/>
                    </a:cubicBezTo>
                    <a:cubicBezTo>
                      <a:pt x="152" y="401"/>
                      <a:pt x="141" y="232"/>
                      <a:pt x="147" y="232"/>
                    </a:cubicBezTo>
                    <a:cubicBezTo>
                      <a:pt x="153" y="232"/>
                      <a:pt x="150" y="400"/>
                      <a:pt x="169" y="439"/>
                    </a:cubicBezTo>
                    <a:cubicBezTo>
                      <a:pt x="188" y="478"/>
                      <a:pt x="243" y="473"/>
                      <a:pt x="262" y="468"/>
                    </a:cubicBezTo>
                    <a:cubicBezTo>
                      <a:pt x="272" y="462"/>
                      <a:pt x="292" y="459"/>
                      <a:pt x="282" y="407"/>
                    </a:cubicBezTo>
                    <a:lnTo>
                      <a:pt x="210" y="57"/>
                    </a:lnTo>
                    <a:cubicBezTo>
                      <a:pt x="201" y="12"/>
                      <a:pt x="218" y="105"/>
                      <a:pt x="230" y="135"/>
                    </a:cubicBezTo>
                    <a:cubicBezTo>
                      <a:pt x="242" y="165"/>
                      <a:pt x="242" y="254"/>
                      <a:pt x="281" y="236"/>
                    </a:cubicBezTo>
                    <a:cubicBezTo>
                      <a:pt x="320" y="218"/>
                      <a:pt x="299" y="180"/>
                      <a:pt x="295" y="162"/>
                    </a:cubicBezTo>
                    <a:cubicBezTo>
                      <a:pt x="288" y="150"/>
                      <a:pt x="237" y="17"/>
                      <a:pt x="216" y="8"/>
                    </a:cubicBezTo>
                    <a:cubicBezTo>
                      <a:pt x="183" y="0"/>
                      <a:pt x="168" y="1"/>
                      <a:pt x="168" y="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99CC">
                      <a:gamma/>
                      <a:shade val="76078"/>
                      <a:invGamma/>
                    </a:srgbClr>
                  </a:gs>
                  <a:gs pos="100000">
                    <a:srgbClr val="0099CC"/>
                  </a:gs>
                </a:gsLst>
                <a:lin ang="18900000" scaled="1"/>
              </a:gradFill>
              <a:ln w="19050" cmpd="sng">
                <a:noFill/>
                <a:round/>
                <a:headEnd/>
                <a:tailEnd/>
              </a:ln>
              <a:effectLst/>
              <a:scene3d>
                <a:camera prst="legacyPerspectiveTopRight"/>
                <a:lightRig rig="legacyNormal2" dir="t"/>
              </a:scene3d>
              <a:sp3d extrusionH="430200" prstMaterial="legacyMetal">
                <a:bevelT w="13500" h="13500" prst="angle"/>
                <a:bevelB w="13500" h="13500" prst="angle"/>
                <a:extrusionClr>
                  <a:srgbClr val="0099CC"/>
                </a:extrusionClr>
              </a:sp3d>
            </p:spPr>
            <p:txBody>
              <a:bodyPr>
                <a:flatTx/>
              </a:bodyPr>
              <a:lstStyle/>
              <a:p>
                <a:endParaRPr lang="ru-RU"/>
              </a:p>
            </p:txBody>
          </p:sp>
          <p:sp>
            <p:nvSpPr>
              <p:cNvPr id="57" name="Oval 25"/>
              <p:cNvSpPr>
                <a:spLocks noChangeArrowheads="1"/>
              </p:cNvSpPr>
              <p:nvPr/>
            </p:nvSpPr>
            <p:spPr bwMode="gray">
              <a:xfrm flipH="1">
                <a:off x="2286" y="2247"/>
                <a:ext cx="199" cy="215"/>
              </a:xfrm>
              <a:prstGeom prst="ellipse">
                <a:avLst/>
              </a:prstGeom>
              <a:gradFill rotWithShape="1">
                <a:gsLst>
                  <a:gs pos="0">
                    <a:srgbClr val="0099CC">
                      <a:gamma/>
                      <a:shade val="76078"/>
                      <a:invGamma/>
                    </a:srgbClr>
                  </a:gs>
                  <a:gs pos="100000">
                    <a:srgbClr val="0099CC"/>
                  </a:gs>
                </a:gsLst>
                <a:lin ang="18900000" scaled="1"/>
              </a:gradFill>
              <a:ln w="19050">
                <a:noFill/>
                <a:round/>
                <a:headEnd/>
                <a:tailEnd/>
              </a:ln>
              <a:effectLst/>
              <a:scene3d>
                <a:camera prst="legacyPerspectiveTopRight"/>
                <a:lightRig rig="legacyNormal2" dir="t"/>
              </a:scene3d>
              <a:sp3d extrusionH="430200" prstMaterial="legacyMetal">
                <a:bevelT w="13500" h="13500" prst="angle"/>
                <a:bevelB w="13500" h="13500" prst="angle"/>
                <a:extrusionClr>
                  <a:srgbClr val="0099CC"/>
                </a:extrusionClr>
              </a:sp3d>
            </p:spPr>
            <p:txBody>
              <a:bodyPr wrap="none" anchor="ctr">
                <a:flatTx/>
              </a:bodyPr>
              <a:lstStyle/>
              <a:p>
                <a:endParaRPr lang="ru-RU"/>
              </a:p>
            </p:txBody>
          </p:sp>
        </p:grpSp>
        <p:grpSp>
          <p:nvGrpSpPr>
            <p:cNvPr id="58" name="Group 26"/>
            <p:cNvGrpSpPr>
              <a:grpSpLocks/>
            </p:cNvGrpSpPr>
            <p:nvPr/>
          </p:nvGrpSpPr>
          <p:grpSpPr bwMode="auto">
            <a:xfrm>
              <a:off x="6429388" y="3714752"/>
              <a:ext cx="296206" cy="589564"/>
              <a:chOff x="4466" y="2053"/>
              <a:chExt cx="590" cy="1177"/>
            </a:xfrm>
          </p:grpSpPr>
          <p:sp>
            <p:nvSpPr>
              <p:cNvPr id="59" name="Freeform 27"/>
              <p:cNvSpPr>
                <a:spLocks/>
              </p:cNvSpPr>
              <p:nvPr/>
            </p:nvSpPr>
            <p:spPr bwMode="gray">
              <a:xfrm>
                <a:off x="4466" y="2259"/>
                <a:ext cx="590" cy="971"/>
              </a:xfrm>
              <a:custGeom>
                <a:avLst/>
                <a:gdLst/>
                <a:ahLst/>
                <a:cxnLst>
                  <a:cxn ang="0">
                    <a:pos x="284" y="59"/>
                  </a:cxn>
                  <a:cxn ang="0">
                    <a:pos x="364" y="7"/>
                  </a:cxn>
                  <a:cxn ang="0">
                    <a:pos x="446" y="52"/>
                  </a:cxn>
                  <a:cxn ang="0">
                    <a:pos x="512" y="216"/>
                  </a:cxn>
                  <a:cxn ang="0">
                    <a:pos x="532" y="417"/>
                  </a:cxn>
                  <a:cxn ang="0">
                    <a:pos x="450" y="305"/>
                  </a:cxn>
                  <a:cxn ang="0">
                    <a:pos x="398" y="118"/>
                  </a:cxn>
                  <a:cxn ang="0">
                    <a:pos x="490" y="497"/>
                  </a:cxn>
                  <a:cxn ang="0">
                    <a:pos x="388" y="531"/>
                  </a:cxn>
                  <a:cxn ang="0">
                    <a:pos x="412" y="817"/>
                  </a:cxn>
                  <a:cxn ang="0">
                    <a:pos x="366" y="967"/>
                  </a:cxn>
                  <a:cxn ang="0">
                    <a:pos x="308" y="832"/>
                  </a:cxn>
                  <a:cxn ang="0">
                    <a:pos x="290" y="549"/>
                  </a:cxn>
                  <a:cxn ang="0">
                    <a:pos x="264" y="801"/>
                  </a:cxn>
                  <a:cxn ang="0">
                    <a:pos x="189" y="962"/>
                  </a:cxn>
                  <a:cxn ang="0">
                    <a:pos x="151" y="804"/>
                  </a:cxn>
                  <a:cxn ang="0">
                    <a:pos x="184" y="525"/>
                  </a:cxn>
                  <a:cxn ang="0">
                    <a:pos x="84" y="505"/>
                  </a:cxn>
                  <a:cxn ang="0">
                    <a:pos x="170" y="118"/>
                  </a:cxn>
                  <a:cxn ang="0">
                    <a:pos x="86" y="401"/>
                  </a:cxn>
                  <a:cxn ang="0">
                    <a:pos x="24" y="303"/>
                  </a:cxn>
                  <a:cxn ang="0">
                    <a:pos x="140" y="39"/>
                  </a:cxn>
                  <a:cxn ang="0">
                    <a:pos x="212" y="13"/>
                  </a:cxn>
                  <a:cxn ang="0">
                    <a:pos x="284" y="59"/>
                  </a:cxn>
                </a:cxnLst>
                <a:rect l="0" t="0" r="r" b="b"/>
                <a:pathLst>
                  <a:path w="590" h="971">
                    <a:moveTo>
                      <a:pt x="284" y="59"/>
                    </a:moveTo>
                    <a:cubicBezTo>
                      <a:pt x="326" y="59"/>
                      <a:pt x="352" y="37"/>
                      <a:pt x="364" y="7"/>
                    </a:cubicBezTo>
                    <a:cubicBezTo>
                      <a:pt x="390" y="2"/>
                      <a:pt x="418" y="17"/>
                      <a:pt x="446" y="52"/>
                    </a:cubicBezTo>
                    <a:cubicBezTo>
                      <a:pt x="470" y="87"/>
                      <a:pt x="498" y="155"/>
                      <a:pt x="512" y="216"/>
                    </a:cubicBezTo>
                    <a:cubicBezTo>
                      <a:pt x="528" y="274"/>
                      <a:pt x="590" y="404"/>
                      <a:pt x="532" y="417"/>
                    </a:cubicBezTo>
                    <a:cubicBezTo>
                      <a:pt x="476" y="430"/>
                      <a:pt x="462" y="364"/>
                      <a:pt x="450" y="305"/>
                    </a:cubicBezTo>
                    <a:cubicBezTo>
                      <a:pt x="430" y="227"/>
                      <a:pt x="398" y="118"/>
                      <a:pt x="398" y="118"/>
                    </a:cubicBezTo>
                    <a:cubicBezTo>
                      <a:pt x="405" y="150"/>
                      <a:pt x="492" y="428"/>
                      <a:pt x="490" y="497"/>
                    </a:cubicBezTo>
                    <a:cubicBezTo>
                      <a:pt x="428" y="523"/>
                      <a:pt x="442" y="516"/>
                      <a:pt x="388" y="531"/>
                    </a:cubicBezTo>
                    <a:cubicBezTo>
                      <a:pt x="394" y="620"/>
                      <a:pt x="405" y="737"/>
                      <a:pt x="412" y="817"/>
                    </a:cubicBezTo>
                    <a:cubicBezTo>
                      <a:pt x="414" y="865"/>
                      <a:pt x="438" y="963"/>
                      <a:pt x="366" y="967"/>
                    </a:cubicBezTo>
                    <a:cubicBezTo>
                      <a:pt x="294" y="971"/>
                      <a:pt x="318" y="915"/>
                      <a:pt x="308" y="832"/>
                    </a:cubicBezTo>
                    <a:lnTo>
                      <a:pt x="290" y="549"/>
                    </a:lnTo>
                    <a:lnTo>
                      <a:pt x="264" y="801"/>
                    </a:lnTo>
                    <a:cubicBezTo>
                      <a:pt x="250" y="879"/>
                      <a:pt x="256" y="960"/>
                      <a:pt x="189" y="962"/>
                    </a:cubicBezTo>
                    <a:cubicBezTo>
                      <a:pt x="122" y="964"/>
                      <a:pt x="149" y="840"/>
                      <a:pt x="151" y="804"/>
                    </a:cubicBezTo>
                    <a:cubicBezTo>
                      <a:pt x="153" y="768"/>
                      <a:pt x="184" y="579"/>
                      <a:pt x="184" y="525"/>
                    </a:cubicBezTo>
                    <a:cubicBezTo>
                      <a:pt x="134" y="515"/>
                      <a:pt x="84" y="505"/>
                      <a:pt x="84" y="505"/>
                    </a:cubicBezTo>
                    <a:lnTo>
                      <a:pt x="170" y="118"/>
                    </a:lnTo>
                    <a:cubicBezTo>
                      <a:pt x="170" y="101"/>
                      <a:pt x="110" y="370"/>
                      <a:pt x="86" y="401"/>
                    </a:cubicBezTo>
                    <a:cubicBezTo>
                      <a:pt x="62" y="433"/>
                      <a:pt x="0" y="397"/>
                      <a:pt x="24" y="303"/>
                    </a:cubicBezTo>
                    <a:cubicBezTo>
                      <a:pt x="34" y="263"/>
                      <a:pt x="124" y="55"/>
                      <a:pt x="140" y="39"/>
                    </a:cubicBezTo>
                    <a:cubicBezTo>
                      <a:pt x="156" y="23"/>
                      <a:pt x="160" y="0"/>
                      <a:pt x="212" y="13"/>
                    </a:cubicBezTo>
                    <a:cubicBezTo>
                      <a:pt x="238" y="41"/>
                      <a:pt x="242" y="59"/>
                      <a:pt x="284" y="5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0B5B4"/>
                  </a:gs>
                  <a:gs pos="100000">
                    <a:srgbClr val="F0B5B4">
                      <a:gamma/>
                      <a:tint val="53725"/>
                      <a:invGamma/>
                    </a:srgbClr>
                  </a:gs>
                </a:gsLst>
                <a:lin ang="18900000" scaled="1"/>
              </a:gradFill>
              <a:ln w="19050" cmpd="sng">
                <a:noFill/>
                <a:round/>
                <a:headEnd/>
                <a:tailEnd/>
              </a:ln>
              <a:effectLst/>
              <a:scene3d>
                <a:camera prst="legacyObliqueTopRight"/>
                <a:lightRig rig="legacyNormal3" dir="b"/>
              </a:scene3d>
              <a:sp3d extrusionH="176200" prstMaterial="legacyMetal">
                <a:bevelT w="13500" h="13500" prst="angle"/>
                <a:bevelB w="13500" h="13500" prst="angle"/>
                <a:extrusionClr>
                  <a:srgbClr val="F0B5B4"/>
                </a:extrusionClr>
              </a:sp3d>
            </p:spPr>
            <p:txBody>
              <a:bodyPr>
                <a:flatTx/>
              </a:bodyPr>
              <a:lstStyle/>
              <a:p>
                <a:endParaRPr lang="ru-RU"/>
              </a:p>
            </p:txBody>
          </p:sp>
          <p:sp>
            <p:nvSpPr>
              <p:cNvPr id="61" name="Oval 28"/>
              <p:cNvSpPr>
                <a:spLocks noChangeArrowheads="1"/>
              </p:cNvSpPr>
              <p:nvPr/>
            </p:nvSpPr>
            <p:spPr bwMode="gray">
              <a:xfrm>
                <a:off x="4641" y="2053"/>
                <a:ext cx="213" cy="225"/>
              </a:xfrm>
              <a:prstGeom prst="ellipse">
                <a:avLst/>
              </a:prstGeom>
              <a:gradFill rotWithShape="1">
                <a:gsLst>
                  <a:gs pos="0">
                    <a:srgbClr val="F0B5B4"/>
                  </a:gs>
                  <a:gs pos="100000">
                    <a:srgbClr val="F0B5B4">
                      <a:gamma/>
                      <a:tint val="53725"/>
                      <a:invGamma/>
                    </a:srgbClr>
                  </a:gs>
                </a:gsLst>
                <a:lin ang="18900000" scaled="1"/>
              </a:gradFill>
              <a:ln w="19050">
                <a:noFill/>
                <a:round/>
                <a:headEnd/>
                <a:tailEnd/>
              </a:ln>
              <a:effectLst/>
              <a:scene3d>
                <a:camera prst="legacyObliqueTopRight"/>
                <a:lightRig rig="legacyNormal3" dir="b"/>
              </a:scene3d>
              <a:sp3d extrusionH="176200" prstMaterial="legacyMetal">
                <a:bevelT w="13500" h="13500" prst="angle"/>
                <a:bevelB w="13500" h="13500" prst="angle"/>
                <a:extrusionClr>
                  <a:srgbClr val="F0B5B4"/>
                </a:extrusionClr>
              </a:sp3d>
            </p:spPr>
            <p:txBody>
              <a:bodyPr wrap="none" anchor="ctr">
                <a:flatTx/>
              </a:bodyPr>
              <a:lstStyle/>
              <a:p>
                <a:endParaRPr lang="ru-RU"/>
              </a:p>
            </p:txBody>
          </p:sp>
        </p:grpSp>
      </p:grpSp>
      <p:grpSp>
        <p:nvGrpSpPr>
          <p:cNvPr id="71" name="Группа 70"/>
          <p:cNvGrpSpPr/>
          <p:nvPr/>
        </p:nvGrpSpPr>
        <p:grpSpPr>
          <a:xfrm>
            <a:off x="2084494" y="4286256"/>
            <a:ext cx="2630382" cy="1500201"/>
            <a:chOff x="2084494" y="4286256"/>
            <a:chExt cx="2630382" cy="1500201"/>
          </a:xfrm>
        </p:grpSpPr>
        <p:cxnSp>
          <p:nvCxnSpPr>
            <p:cNvPr id="62" name="Прямая соединительная линия 61"/>
            <p:cNvCxnSpPr/>
            <p:nvPr/>
          </p:nvCxnSpPr>
          <p:spPr>
            <a:xfrm rot="16200000" flipV="1">
              <a:off x="3123840" y="3246910"/>
              <a:ext cx="463611" cy="2542303"/>
            </a:xfrm>
            <a:prstGeom prst="line">
              <a:avLst/>
            </a:prstGeom>
            <a:ln w="28575">
              <a:solidFill>
                <a:srgbClr val="E0CC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я соединительная линия 62"/>
            <p:cNvCxnSpPr/>
            <p:nvPr/>
          </p:nvCxnSpPr>
          <p:spPr>
            <a:xfrm rot="16200000" flipH="1" flipV="1">
              <a:off x="3542673" y="4643719"/>
              <a:ext cx="1036590" cy="1248886"/>
            </a:xfrm>
            <a:prstGeom prst="line">
              <a:avLst/>
            </a:prstGeom>
            <a:ln w="28575">
              <a:solidFill>
                <a:srgbClr val="E0CC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Овал 63"/>
            <p:cNvSpPr/>
            <p:nvPr/>
          </p:nvSpPr>
          <p:spPr>
            <a:xfrm>
              <a:off x="4572000" y="4704981"/>
              <a:ext cx="142876" cy="14287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E0C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65" name="Прямая соединительная линия 64"/>
          <p:cNvCxnSpPr>
            <a:stCxn id="64" idx="7"/>
          </p:cNvCxnSpPr>
          <p:nvPr/>
        </p:nvCxnSpPr>
        <p:spPr>
          <a:xfrm rot="5400000" flipH="1" flipV="1">
            <a:off x="4484591" y="3852678"/>
            <a:ext cx="1082588" cy="663867"/>
          </a:xfrm>
          <a:prstGeom prst="line">
            <a:avLst/>
          </a:prstGeom>
          <a:ln w="28575">
            <a:solidFill>
              <a:srgbClr val="E0C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Группа 71"/>
          <p:cNvGrpSpPr/>
          <p:nvPr/>
        </p:nvGrpSpPr>
        <p:grpSpPr>
          <a:xfrm>
            <a:off x="841150" y="4763168"/>
            <a:ext cx="2945032" cy="1404760"/>
            <a:chOff x="841150" y="4763168"/>
            <a:chExt cx="2945032" cy="1404760"/>
          </a:xfrm>
        </p:grpSpPr>
        <p:sp>
          <p:nvSpPr>
            <p:cNvPr id="66" name="Text Box 14"/>
            <p:cNvSpPr txBox="1">
              <a:spLocks noChangeArrowheads="1"/>
            </p:cNvSpPr>
            <p:nvPr/>
          </p:nvSpPr>
          <p:spPr bwMode="white">
            <a:xfrm>
              <a:off x="2046262" y="4763168"/>
              <a:ext cx="1739920" cy="5232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ru-RU" sz="2800" b="1" dirty="0" smtClean="0">
                  <a:solidFill>
                    <a:srgbClr val="E0CCCD"/>
                  </a:solidFill>
                  <a:latin typeface="Arial" charset="0"/>
                </a:rPr>
                <a:t>15</a:t>
              </a:r>
              <a:r>
                <a:rPr lang="en-US" sz="2800" b="1" dirty="0" smtClean="0">
                  <a:solidFill>
                    <a:srgbClr val="E0CCCD"/>
                  </a:solidFill>
                  <a:latin typeface="Arial" charset="0"/>
                </a:rPr>
                <a:t>%</a:t>
              </a:r>
              <a:endParaRPr lang="en-US" sz="2800" b="1" dirty="0">
                <a:solidFill>
                  <a:srgbClr val="E0CCCD"/>
                </a:solidFill>
                <a:latin typeface="Arial" charset="0"/>
              </a:endParaRPr>
            </a:p>
          </p:txBody>
        </p:sp>
        <p:sp>
          <p:nvSpPr>
            <p:cNvPr id="67" name="Rectangle 22"/>
            <p:cNvSpPr>
              <a:spLocks noChangeArrowheads="1"/>
            </p:cNvSpPr>
            <p:nvPr/>
          </p:nvSpPr>
          <p:spPr bwMode="gray">
            <a:xfrm>
              <a:off x="841150" y="5429264"/>
              <a:ext cx="1301958" cy="73866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ru-RU" sz="1400" dirty="0" smtClean="0">
                  <a:solidFill>
                    <a:schemeClr val="bg1"/>
                  </a:solidFill>
                  <a:latin typeface="Arial" charset="0"/>
                </a:rPr>
                <a:t>Приступают </a:t>
              </a:r>
            </a:p>
            <a:p>
              <a:pPr algn="ctr" eaLnBrk="0" hangingPunct="0"/>
              <a:r>
                <a:rPr lang="ru-RU" sz="1400" dirty="0" smtClean="0">
                  <a:solidFill>
                    <a:schemeClr val="bg1"/>
                  </a:solidFill>
                  <a:latin typeface="Arial" charset="0"/>
                </a:rPr>
                <a:t>к реализации</a:t>
              </a:r>
            </a:p>
            <a:p>
              <a:pPr algn="ctr" eaLnBrk="0" hangingPunct="0"/>
              <a:endParaRPr lang="en-US" sz="1400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73" name="Группа 72"/>
          <p:cNvGrpSpPr/>
          <p:nvPr/>
        </p:nvGrpSpPr>
        <p:grpSpPr>
          <a:xfrm>
            <a:off x="2245206" y="3214686"/>
            <a:ext cx="2566516" cy="1146397"/>
            <a:chOff x="2245206" y="3214686"/>
            <a:chExt cx="2566516" cy="1146397"/>
          </a:xfrm>
        </p:grpSpPr>
        <p:sp>
          <p:nvSpPr>
            <p:cNvPr id="68" name="Rectangle 22"/>
            <p:cNvSpPr>
              <a:spLocks noChangeArrowheads="1"/>
            </p:cNvSpPr>
            <p:nvPr/>
          </p:nvSpPr>
          <p:spPr bwMode="gray">
            <a:xfrm>
              <a:off x="2245206" y="3214686"/>
              <a:ext cx="1183786" cy="73866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ru-RU" sz="1400" dirty="0" smtClean="0">
                  <a:solidFill>
                    <a:schemeClr val="bg1"/>
                  </a:solidFill>
                  <a:latin typeface="Arial" charset="0"/>
                </a:rPr>
                <a:t>Имеют </a:t>
              </a:r>
            </a:p>
            <a:p>
              <a:pPr algn="ctr" eaLnBrk="0" hangingPunct="0"/>
              <a:r>
                <a:rPr lang="ru-RU" sz="1400" dirty="0" smtClean="0">
                  <a:solidFill>
                    <a:schemeClr val="bg1"/>
                  </a:solidFill>
                  <a:latin typeface="Arial" charset="0"/>
                </a:rPr>
                <a:t>четкий план</a:t>
              </a:r>
            </a:p>
            <a:p>
              <a:pPr algn="ctr" eaLnBrk="0" hangingPunct="0"/>
              <a:endParaRPr lang="en-US" sz="1400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69" name="Text Box 14"/>
            <p:cNvSpPr txBox="1">
              <a:spLocks noChangeArrowheads="1"/>
            </p:cNvSpPr>
            <p:nvPr/>
          </p:nvSpPr>
          <p:spPr bwMode="white">
            <a:xfrm>
              <a:off x="3071802" y="3837863"/>
              <a:ext cx="1739920" cy="5232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ru-RU" sz="2800" b="1" dirty="0" smtClean="0">
                  <a:solidFill>
                    <a:srgbClr val="E0CCCD"/>
                  </a:solidFill>
                  <a:latin typeface="Arial" charset="0"/>
                </a:rPr>
                <a:t>25</a:t>
              </a:r>
              <a:r>
                <a:rPr lang="en-US" sz="2800" b="1" dirty="0" smtClean="0">
                  <a:solidFill>
                    <a:srgbClr val="E0CCCD"/>
                  </a:solidFill>
                  <a:latin typeface="Arial" charset="0"/>
                </a:rPr>
                <a:t>%</a:t>
              </a:r>
              <a:endParaRPr lang="en-US" sz="2800" b="1" dirty="0">
                <a:solidFill>
                  <a:srgbClr val="E0CCCD"/>
                </a:solidFill>
                <a:latin typeface="Arial" charset="0"/>
              </a:endParaRPr>
            </a:p>
          </p:txBody>
        </p:sp>
      </p:grpSp>
      <p:sp>
        <p:nvSpPr>
          <p:cNvPr id="74" name="TextBox 73"/>
          <p:cNvSpPr txBox="1"/>
          <p:nvPr/>
        </p:nvSpPr>
        <p:spPr>
          <a:xfrm>
            <a:off x="214282" y="6223835"/>
            <a:ext cx="7767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Ист. </a:t>
            </a:r>
            <a:r>
              <a:rPr lang="en-US" sz="1200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IDC</a:t>
            </a:r>
            <a:endParaRPr lang="ru-RU" sz="1200" dirty="0">
              <a:solidFill>
                <a:srgbClr val="E0CCCD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Сигналы Давоса 2017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7" name="Объект 2"/>
          <p:cNvSpPr txBox="1">
            <a:spLocks/>
          </p:cNvSpPr>
          <p:nvPr/>
        </p:nvSpPr>
        <p:spPr>
          <a:xfrm>
            <a:off x="1360303" y="1000108"/>
            <a:ext cx="7355101" cy="1357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Речь </a:t>
            </a:r>
            <a:r>
              <a:rPr lang="ru-RU" sz="14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идет о волне открытий, обусловленных развитием возможностей </a:t>
            </a:r>
            <a:endParaRPr lang="ru-RU" sz="1400" i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 algn="r">
              <a:buNone/>
            </a:pPr>
            <a:r>
              <a:rPr lang="ru-RU" sz="1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установления </a:t>
            </a:r>
            <a:r>
              <a:rPr lang="ru-RU" sz="14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связи: роботы, </a:t>
            </a:r>
            <a:r>
              <a:rPr lang="ru-RU" sz="1400" i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дроны</a:t>
            </a:r>
            <a:r>
              <a:rPr lang="ru-RU" sz="14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умные города, </a:t>
            </a:r>
            <a:endParaRPr lang="ru-RU" sz="1400" i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 algn="r">
              <a:buNone/>
            </a:pPr>
            <a:r>
              <a:rPr lang="ru-RU" sz="1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искусственный </a:t>
            </a:r>
            <a:r>
              <a:rPr lang="ru-RU" sz="14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интеллект, исследования головного </a:t>
            </a:r>
            <a:r>
              <a:rPr lang="ru-RU" sz="1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мозга».</a:t>
            </a:r>
          </a:p>
          <a:p>
            <a:pPr marL="0" indent="0" algn="r">
              <a:buNone/>
            </a:pPr>
            <a:r>
              <a:rPr lang="ru-RU" sz="1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					              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К. Швабе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 rot="5400000">
            <a:off x="2428860" y="4214024"/>
            <a:ext cx="428628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1714480" y="4214818"/>
            <a:ext cx="568800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Прямоугольник 50"/>
          <p:cNvSpPr/>
          <p:nvPr/>
        </p:nvSpPr>
        <p:spPr>
          <a:xfrm>
            <a:off x="1714480" y="2071678"/>
            <a:ext cx="2714644" cy="2000264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4714876" y="2071678"/>
            <a:ext cx="2714644" cy="20002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1714480" y="4357694"/>
            <a:ext cx="2714644" cy="200026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4714876" y="4357694"/>
            <a:ext cx="2714644" cy="200026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Rectangle 22"/>
          <p:cNvSpPr>
            <a:spLocks noChangeArrowheads="1"/>
          </p:cNvSpPr>
          <p:nvPr/>
        </p:nvSpPr>
        <p:spPr bwMode="gray">
          <a:xfrm>
            <a:off x="357158" y="2750339"/>
            <a:ext cx="123444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chemeClr val="bg1"/>
                </a:solidFill>
                <a:latin typeface="Arial" charset="0"/>
              </a:rPr>
              <a:t>XVIII </a:t>
            </a:r>
            <a:r>
              <a:rPr lang="ru-RU" sz="2000" b="1" dirty="0" smtClean="0">
                <a:solidFill>
                  <a:schemeClr val="bg1"/>
                </a:solidFill>
                <a:latin typeface="Arial" charset="0"/>
              </a:rPr>
              <a:t>век</a:t>
            </a:r>
          </a:p>
          <a:p>
            <a:pPr algn="ctr" eaLnBrk="0" hangingPunct="0"/>
            <a:endParaRPr lang="en-US" sz="2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8" name="Rectangle 22"/>
          <p:cNvSpPr>
            <a:spLocks noChangeArrowheads="1"/>
          </p:cNvSpPr>
          <p:nvPr/>
        </p:nvSpPr>
        <p:spPr bwMode="gray">
          <a:xfrm>
            <a:off x="7678194" y="2750339"/>
            <a:ext cx="1022844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chemeClr val="bg1"/>
                </a:solidFill>
                <a:latin typeface="Arial" charset="0"/>
              </a:rPr>
              <a:t>X</a:t>
            </a:r>
            <a:r>
              <a:rPr lang="ru-RU" sz="2000" b="1" dirty="0" smtClean="0">
                <a:solidFill>
                  <a:schemeClr val="bg1"/>
                </a:solidFill>
                <a:latin typeface="Arial" charset="0"/>
              </a:rPr>
              <a:t>Х</a:t>
            </a:r>
            <a:r>
              <a:rPr lang="en-US" sz="2000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Arial" charset="0"/>
              </a:rPr>
              <a:t>век</a:t>
            </a:r>
          </a:p>
          <a:p>
            <a:pPr algn="ctr" eaLnBrk="0" hangingPunct="0"/>
            <a:endParaRPr lang="en-US" sz="2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60" name="Rectangle 22"/>
          <p:cNvSpPr>
            <a:spLocks noChangeArrowheads="1"/>
          </p:cNvSpPr>
          <p:nvPr/>
        </p:nvSpPr>
        <p:spPr bwMode="gray">
          <a:xfrm>
            <a:off x="462955" y="5143512"/>
            <a:ext cx="1022845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chemeClr val="bg1"/>
                </a:solidFill>
                <a:latin typeface="Arial" charset="0"/>
              </a:rPr>
              <a:t>X</a:t>
            </a:r>
            <a:r>
              <a:rPr lang="ru-RU" sz="2000" b="1" dirty="0" smtClean="0">
                <a:solidFill>
                  <a:schemeClr val="bg1"/>
                </a:solidFill>
                <a:latin typeface="Arial" charset="0"/>
              </a:rPr>
              <a:t>Х</a:t>
            </a:r>
            <a:r>
              <a:rPr lang="en-US" sz="2000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Arial" charset="0"/>
              </a:rPr>
              <a:t>век</a:t>
            </a:r>
          </a:p>
          <a:p>
            <a:pPr algn="ctr" eaLnBrk="0" hangingPunct="0"/>
            <a:endParaRPr lang="en-US" sz="2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0" name="Rectangle 22"/>
          <p:cNvSpPr>
            <a:spLocks noChangeArrowheads="1"/>
          </p:cNvSpPr>
          <p:nvPr/>
        </p:nvSpPr>
        <p:spPr bwMode="gray">
          <a:xfrm>
            <a:off x="7642928" y="5143512"/>
            <a:ext cx="1093376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chemeClr val="bg1"/>
                </a:solidFill>
                <a:latin typeface="Arial" charset="0"/>
              </a:rPr>
              <a:t>X</a:t>
            </a:r>
            <a:r>
              <a:rPr lang="ru-RU" sz="2000" b="1" dirty="0" smtClean="0">
                <a:solidFill>
                  <a:schemeClr val="bg1"/>
                </a:solidFill>
                <a:latin typeface="Arial" charset="0"/>
              </a:rPr>
              <a:t>Х</a:t>
            </a:r>
            <a:r>
              <a:rPr lang="en-US" sz="2000" b="1" dirty="0" smtClean="0">
                <a:solidFill>
                  <a:schemeClr val="bg1"/>
                </a:solidFill>
                <a:latin typeface="Arial" charset="0"/>
              </a:rPr>
              <a:t>I </a:t>
            </a:r>
            <a:r>
              <a:rPr lang="ru-RU" sz="2000" b="1" dirty="0" smtClean="0">
                <a:solidFill>
                  <a:schemeClr val="bg1"/>
                </a:solidFill>
                <a:latin typeface="Arial" charset="0"/>
              </a:rPr>
              <a:t>век</a:t>
            </a:r>
          </a:p>
          <a:p>
            <a:pPr algn="ctr" eaLnBrk="0" hangingPunct="0"/>
            <a:endParaRPr lang="en-US" sz="2000" b="1" dirty="0">
              <a:solidFill>
                <a:schemeClr val="bg1"/>
              </a:solidFill>
              <a:latin typeface="Arial" charset="0"/>
            </a:endParaRPr>
          </a:p>
        </p:txBody>
      </p:sp>
      <p:grpSp>
        <p:nvGrpSpPr>
          <p:cNvPr id="49" name="Группа 48"/>
          <p:cNvGrpSpPr/>
          <p:nvPr/>
        </p:nvGrpSpPr>
        <p:grpSpPr>
          <a:xfrm>
            <a:off x="1714480" y="2071678"/>
            <a:ext cx="5715040" cy="4286280"/>
            <a:chOff x="1714480" y="2071678"/>
            <a:chExt cx="5715040" cy="4286280"/>
          </a:xfrm>
          <a:noFill/>
        </p:grpSpPr>
        <p:sp>
          <p:nvSpPr>
            <p:cNvPr id="45" name="Прямоугольник 44"/>
            <p:cNvSpPr/>
            <p:nvPr/>
          </p:nvSpPr>
          <p:spPr>
            <a:xfrm>
              <a:off x="1714480" y="2071678"/>
              <a:ext cx="2714644" cy="2000264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714876" y="2071678"/>
              <a:ext cx="2714644" cy="2000264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1714480" y="4357694"/>
              <a:ext cx="2714644" cy="2000264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4714876" y="4357694"/>
              <a:ext cx="2714644" cy="2000264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7" grpId="0"/>
      <p:bldP spid="51" grpId="0" animBg="1"/>
      <p:bldP spid="52" grpId="0" animBg="1"/>
      <p:bldP spid="53" grpId="0" animBg="1"/>
      <p:bldP spid="54" grpId="0" animBg="1"/>
      <p:bldP spid="55" grpId="0"/>
      <p:bldP spid="58" grpId="0"/>
      <p:bldP spid="60" grpId="0"/>
      <p:bldP spid="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14282" y="51664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Современный потребитель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738665" y="5494736"/>
            <a:ext cx="7682328" cy="799635"/>
            <a:chOff x="978826" y="5664035"/>
            <a:chExt cx="7682328" cy="799635"/>
          </a:xfrm>
        </p:grpSpPr>
        <p:sp>
          <p:nvSpPr>
            <p:cNvPr id="38" name="Rectangle 22"/>
            <p:cNvSpPr>
              <a:spLocks noChangeArrowheads="1"/>
            </p:cNvSpPr>
            <p:nvPr/>
          </p:nvSpPr>
          <p:spPr bwMode="gray">
            <a:xfrm>
              <a:off x="1469738" y="5732508"/>
              <a:ext cx="1335238" cy="70788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ru-RU" sz="2000" b="1" dirty="0" smtClean="0">
                  <a:solidFill>
                    <a:schemeClr val="bg1"/>
                  </a:solidFill>
                  <a:latin typeface="Arial" charset="0"/>
                </a:rPr>
                <a:t>16-29 лет</a:t>
              </a:r>
            </a:p>
            <a:p>
              <a:pPr algn="ctr" eaLnBrk="0" hangingPunct="0"/>
              <a:endParaRPr lang="en-US" sz="2000" b="1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0" name="Rectangle 22"/>
            <p:cNvSpPr>
              <a:spLocks noChangeArrowheads="1"/>
            </p:cNvSpPr>
            <p:nvPr/>
          </p:nvSpPr>
          <p:spPr bwMode="gray">
            <a:xfrm>
              <a:off x="6885402" y="5726011"/>
              <a:ext cx="1679590" cy="70788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ru-RU" sz="2000" b="1" dirty="0" smtClean="0">
                  <a:solidFill>
                    <a:schemeClr val="bg1"/>
                  </a:solidFill>
                  <a:latin typeface="Arial" charset="0"/>
                </a:rPr>
                <a:t>55+ лет</a:t>
              </a:r>
            </a:p>
            <a:p>
              <a:pPr algn="ctr" eaLnBrk="0" hangingPunct="0"/>
              <a:endParaRPr lang="en-US" sz="2000" b="1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2" name="Rectangle 22"/>
            <p:cNvSpPr>
              <a:spLocks noChangeArrowheads="1"/>
            </p:cNvSpPr>
            <p:nvPr/>
          </p:nvSpPr>
          <p:spPr bwMode="gray">
            <a:xfrm>
              <a:off x="4082641" y="5755784"/>
              <a:ext cx="1474699" cy="70788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ru-RU" sz="2000" b="1" dirty="0" smtClean="0">
                  <a:solidFill>
                    <a:schemeClr val="bg1"/>
                  </a:solidFill>
                  <a:latin typeface="Arial" charset="0"/>
                </a:rPr>
                <a:t>30-54 года</a:t>
              </a:r>
            </a:p>
            <a:p>
              <a:pPr algn="ctr" eaLnBrk="0" hangingPunct="0"/>
              <a:endParaRPr lang="en-US" sz="2000" b="1" dirty="0">
                <a:solidFill>
                  <a:schemeClr val="bg1"/>
                </a:solidFill>
                <a:latin typeface="Arial" charset="0"/>
              </a:endParaRPr>
            </a:p>
          </p:txBody>
        </p:sp>
        <p:cxnSp>
          <p:nvCxnSpPr>
            <p:cNvPr id="41" name="Прямая соединительная линия 40"/>
            <p:cNvCxnSpPr/>
            <p:nvPr/>
          </p:nvCxnSpPr>
          <p:spPr>
            <a:xfrm>
              <a:off x="978826" y="5664035"/>
              <a:ext cx="768232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TextBox 63"/>
          <p:cNvSpPr txBox="1"/>
          <p:nvPr/>
        </p:nvSpPr>
        <p:spPr>
          <a:xfrm>
            <a:off x="214282" y="6223835"/>
            <a:ext cx="8296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Ист. </a:t>
            </a:r>
            <a:r>
              <a:rPr lang="en-US" sz="1200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GFK</a:t>
            </a:r>
            <a:endParaRPr lang="ru-RU" sz="1200" dirty="0">
              <a:solidFill>
                <a:srgbClr val="E0CCCD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2" name="Группа 31"/>
          <p:cNvGrpSpPr/>
          <p:nvPr/>
        </p:nvGrpSpPr>
        <p:grpSpPr>
          <a:xfrm>
            <a:off x="5517182" y="1633222"/>
            <a:ext cx="2436883" cy="2332501"/>
            <a:chOff x="5517182" y="1633222"/>
            <a:chExt cx="2436883" cy="2332501"/>
          </a:xfrm>
        </p:grpSpPr>
        <p:sp>
          <p:nvSpPr>
            <p:cNvPr id="31" name="Выноска со стрелкой вниз 30"/>
            <p:cNvSpPr/>
            <p:nvPr/>
          </p:nvSpPr>
          <p:spPr>
            <a:xfrm>
              <a:off x="5517182" y="1633222"/>
              <a:ext cx="2436883" cy="2332501"/>
            </a:xfrm>
            <a:prstGeom prst="downArrowCallou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Rectangle 22"/>
            <p:cNvSpPr>
              <a:spLocks noChangeArrowheads="1"/>
            </p:cNvSpPr>
            <p:nvPr/>
          </p:nvSpPr>
          <p:spPr bwMode="gray">
            <a:xfrm>
              <a:off x="5517182" y="1644944"/>
              <a:ext cx="2436883" cy="169277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ru-RU" sz="1400" dirty="0" smtClean="0">
                  <a:solidFill>
                    <a:srgbClr val="F2E1E5"/>
                  </a:solidFill>
                  <a:latin typeface="Arial" charset="0"/>
                </a:rPr>
                <a:t>Среди людей старшего возраста доля пользователей Интернета за год выросла </a:t>
              </a:r>
            </a:p>
            <a:p>
              <a:pPr algn="ctr" eaLnBrk="0" hangingPunct="0"/>
              <a:r>
                <a:rPr lang="ru-RU" sz="1400" b="1" dirty="0" smtClean="0">
                  <a:solidFill>
                    <a:schemeClr val="bg1"/>
                  </a:solidFill>
                  <a:latin typeface="Arial" charset="0"/>
                </a:rPr>
                <a:t>на четверть</a:t>
              </a:r>
              <a:r>
                <a:rPr lang="ru-RU" sz="1400" dirty="0" smtClean="0">
                  <a:solidFill>
                    <a:schemeClr val="bg1"/>
                  </a:solidFill>
                  <a:latin typeface="Arial" charset="0"/>
                </a:rPr>
                <a:t>, </a:t>
              </a:r>
              <a:r>
                <a:rPr lang="ru-RU" sz="1400" dirty="0" smtClean="0">
                  <a:solidFill>
                    <a:srgbClr val="F2E1E5"/>
                  </a:solidFill>
                  <a:latin typeface="Arial" charset="0"/>
                </a:rPr>
                <a:t>мобильного Интернета </a:t>
              </a:r>
              <a:r>
                <a:rPr lang="ru-RU" sz="1400" dirty="0" smtClean="0">
                  <a:solidFill>
                    <a:schemeClr val="bg1"/>
                  </a:solidFill>
                  <a:latin typeface="Arial" charset="0"/>
                </a:rPr>
                <a:t>в </a:t>
              </a:r>
              <a:r>
                <a:rPr lang="ru-RU" sz="1400" b="1" dirty="0" smtClean="0">
                  <a:solidFill>
                    <a:schemeClr val="bg1"/>
                  </a:solidFill>
                  <a:latin typeface="Arial" charset="0"/>
                </a:rPr>
                <a:t>2 раза</a:t>
              </a:r>
            </a:p>
            <a:p>
              <a:pPr algn="ctr" eaLnBrk="0" hangingPunct="0"/>
              <a:endParaRPr lang="en-US" sz="2000" b="1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1074455" y="1172507"/>
            <a:ext cx="7010748" cy="4422505"/>
            <a:chOff x="1074455" y="1172507"/>
            <a:chExt cx="7010748" cy="4422505"/>
          </a:xfrm>
        </p:grpSpPr>
        <p:grpSp>
          <p:nvGrpSpPr>
            <p:cNvPr id="20" name="Группа 19"/>
            <p:cNvGrpSpPr/>
            <p:nvPr/>
          </p:nvGrpSpPr>
          <p:grpSpPr>
            <a:xfrm>
              <a:off x="1074455" y="2452217"/>
              <a:ext cx="7010748" cy="3142795"/>
              <a:chOff x="1308104" y="612437"/>
              <a:chExt cx="7010748" cy="3142795"/>
            </a:xfrm>
          </p:grpSpPr>
          <p:grpSp>
            <p:nvGrpSpPr>
              <p:cNvPr id="13" name="Группа 12"/>
              <p:cNvGrpSpPr/>
              <p:nvPr/>
            </p:nvGrpSpPr>
            <p:grpSpPr>
              <a:xfrm>
                <a:off x="1308104" y="612437"/>
                <a:ext cx="1635004" cy="3035654"/>
                <a:chOff x="1335578" y="2696808"/>
                <a:chExt cx="1635004" cy="3035654"/>
              </a:xfrm>
            </p:grpSpPr>
            <p:grpSp>
              <p:nvGrpSpPr>
                <p:cNvPr id="8" name="Группа 7"/>
                <p:cNvGrpSpPr/>
                <p:nvPr/>
              </p:nvGrpSpPr>
              <p:grpSpPr>
                <a:xfrm>
                  <a:off x="1389023" y="3067373"/>
                  <a:ext cx="1512575" cy="2665089"/>
                  <a:chOff x="1718385" y="3427412"/>
                  <a:chExt cx="1512575" cy="2665089"/>
                </a:xfrm>
              </p:grpSpPr>
              <p:sp>
                <p:nvSpPr>
                  <p:cNvPr id="21" name="Прямоугольник 20"/>
                  <p:cNvSpPr/>
                  <p:nvPr/>
                </p:nvSpPr>
                <p:spPr>
                  <a:xfrm>
                    <a:off x="2726904" y="5083522"/>
                    <a:ext cx="504056" cy="1008979"/>
                  </a:xfrm>
                  <a:prstGeom prst="rect">
                    <a:avLst/>
                  </a:prstGeom>
                  <a:solidFill>
                    <a:srgbClr val="00B050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grpSp>
                <p:nvGrpSpPr>
                  <p:cNvPr id="7" name="Группа 6"/>
                  <p:cNvGrpSpPr/>
                  <p:nvPr/>
                </p:nvGrpSpPr>
                <p:grpSpPr>
                  <a:xfrm>
                    <a:off x="1718385" y="3427412"/>
                    <a:ext cx="989423" cy="2664296"/>
                    <a:chOff x="1691680" y="3429000"/>
                    <a:chExt cx="1021668" cy="2664296"/>
                  </a:xfrm>
                </p:grpSpPr>
                <p:sp>
                  <p:nvSpPr>
                    <p:cNvPr id="3" name="Прямоугольник 2"/>
                    <p:cNvSpPr/>
                    <p:nvPr/>
                  </p:nvSpPr>
                  <p:spPr>
                    <a:xfrm>
                      <a:off x="1691680" y="3429000"/>
                      <a:ext cx="504056" cy="2664296"/>
                    </a:xfrm>
                    <a:prstGeom prst="rect">
                      <a:avLst/>
                    </a:prstGeom>
                    <a:solidFill>
                      <a:srgbClr val="7030A0"/>
                    </a:solidFill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ru-RU"/>
                    </a:p>
                  </p:txBody>
                </p:sp>
                <p:sp>
                  <p:nvSpPr>
                    <p:cNvPr id="26" name="Прямоугольник 25"/>
                    <p:cNvSpPr/>
                    <p:nvPr/>
                  </p:nvSpPr>
                  <p:spPr>
                    <a:xfrm>
                      <a:off x="2209292" y="3838774"/>
                      <a:ext cx="504056" cy="2252934"/>
                    </a:xfrm>
                    <a:prstGeom prst="rect">
                      <a:avLst/>
                    </a:prstGeom>
                    <a:solidFill>
                      <a:schemeClr val="tx2">
                        <a:lumMod val="60000"/>
                        <a:lumOff val="40000"/>
                      </a:schemeClr>
                    </a:solidFill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ru-RU"/>
                    </a:p>
                  </p:txBody>
                </p:sp>
              </p:grpSp>
            </p:grpSp>
            <p:sp>
              <p:nvSpPr>
                <p:cNvPr id="43" name="Rectangle 22"/>
                <p:cNvSpPr>
                  <a:spLocks noChangeArrowheads="1"/>
                </p:cNvSpPr>
                <p:nvPr/>
              </p:nvSpPr>
              <p:spPr bwMode="gray">
                <a:xfrm>
                  <a:off x="1335578" y="2696808"/>
                  <a:ext cx="595035" cy="6463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ru-RU" sz="1600" dirty="0" smtClean="0">
                      <a:solidFill>
                        <a:schemeClr val="bg1"/>
                      </a:solidFill>
                      <a:latin typeface="Arial" charset="0"/>
                    </a:rPr>
                    <a:t>98%</a:t>
                  </a:r>
                </a:p>
                <a:p>
                  <a:pPr algn="ctr" eaLnBrk="0" hangingPunct="0"/>
                  <a:endParaRPr lang="en-US" sz="2000" dirty="0">
                    <a:solidFill>
                      <a:schemeClr val="bg1"/>
                    </a:solidFill>
                    <a:latin typeface="Arial" charset="0"/>
                  </a:endParaRPr>
                </a:p>
              </p:txBody>
            </p:sp>
            <p:sp>
              <p:nvSpPr>
                <p:cNvPr id="44" name="Rectangle 22"/>
                <p:cNvSpPr>
                  <a:spLocks noChangeArrowheads="1"/>
                </p:cNvSpPr>
                <p:nvPr/>
              </p:nvSpPr>
              <p:spPr bwMode="gray">
                <a:xfrm>
                  <a:off x="1836854" y="3124139"/>
                  <a:ext cx="595035" cy="6463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ru-RU" sz="1600" dirty="0" smtClean="0">
                      <a:solidFill>
                        <a:schemeClr val="bg1"/>
                      </a:solidFill>
                      <a:latin typeface="Arial" charset="0"/>
                    </a:rPr>
                    <a:t>83%</a:t>
                  </a:r>
                </a:p>
                <a:p>
                  <a:pPr algn="ctr" eaLnBrk="0" hangingPunct="0"/>
                  <a:endParaRPr lang="en-US" sz="2000" dirty="0">
                    <a:solidFill>
                      <a:schemeClr val="bg1"/>
                    </a:solidFill>
                    <a:latin typeface="Arial" charset="0"/>
                  </a:endParaRPr>
                </a:p>
              </p:txBody>
            </p:sp>
            <p:sp>
              <p:nvSpPr>
                <p:cNvPr id="50" name="Rectangle 22"/>
                <p:cNvSpPr>
                  <a:spLocks noChangeArrowheads="1"/>
                </p:cNvSpPr>
                <p:nvPr/>
              </p:nvSpPr>
              <p:spPr bwMode="gray">
                <a:xfrm>
                  <a:off x="2375547" y="4385537"/>
                  <a:ext cx="595035" cy="6463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ru-RU" sz="1600" dirty="0" smtClean="0">
                      <a:solidFill>
                        <a:schemeClr val="bg1"/>
                      </a:solidFill>
                      <a:latin typeface="Arial" charset="0"/>
                    </a:rPr>
                    <a:t>33%</a:t>
                  </a:r>
                </a:p>
                <a:p>
                  <a:pPr algn="ctr" eaLnBrk="0" hangingPunct="0"/>
                  <a:endParaRPr lang="en-US" sz="2000" dirty="0">
                    <a:solidFill>
                      <a:schemeClr val="bg1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4" name="Группа 13"/>
              <p:cNvGrpSpPr/>
              <p:nvPr/>
            </p:nvGrpSpPr>
            <p:grpSpPr>
              <a:xfrm>
                <a:off x="4062228" y="1126089"/>
                <a:ext cx="1658482" cy="2521209"/>
                <a:chOff x="4089702" y="3210460"/>
                <a:chExt cx="1658482" cy="2521209"/>
              </a:xfrm>
            </p:grpSpPr>
            <p:grpSp>
              <p:nvGrpSpPr>
                <p:cNvPr id="9" name="Группа 8"/>
                <p:cNvGrpSpPr/>
                <p:nvPr/>
              </p:nvGrpSpPr>
              <p:grpSpPr>
                <a:xfrm>
                  <a:off x="4089702" y="3573017"/>
                  <a:ext cx="1518160" cy="2158652"/>
                  <a:chOff x="3670273" y="3933056"/>
                  <a:chExt cx="1518160" cy="2158652"/>
                </a:xfrm>
              </p:grpSpPr>
              <p:sp>
                <p:nvSpPr>
                  <p:cNvPr id="22" name="Прямоугольник 21"/>
                  <p:cNvSpPr/>
                  <p:nvPr/>
                </p:nvSpPr>
                <p:spPr>
                  <a:xfrm>
                    <a:off x="4177325" y="4365104"/>
                    <a:ext cx="504056" cy="1726604"/>
                  </a:xfrm>
                  <a:prstGeom prst="rect">
                    <a:avLst/>
                  </a:prstGeom>
                  <a:solidFill>
                    <a:schemeClr val="tx2">
                      <a:lumMod val="60000"/>
                      <a:lumOff val="4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27" name="Прямоугольник 26"/>
                  <p:cNvSpPr/>
                  <p:nvPr/>
                </p:nvSpPr>
                <p:spPr>
                  <a:xfrm>
                    <a:off x="4684377" y="5517232"/>
                    <a:ext cx="504056" cy="574476"/>
                  </a:xfrm>
                  <a:prstGeom prst="rect">
                    <a:avLst/>
                  </a:prstGeom>
                  <a:solidFill>
                    <a:srgbClr val="00B050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0" name="Прямоугольник 29"/>
                  <p:cNvSpPr/>
                  <p:nvPr/>
                </p:nvSpPr>
                <p:spPr>
                  <a:xfrm>
                    <a:off x="3670273" y="3933056"/>
                    <a:ext cx="504056" cy="2158652"/>
                  </a:xfrm>
                  <a:prstGeom prst="rect">
                    <a:avLst/>
                  </a:prstGeom>
                  <a:solidFill>
                    <a:srgbClr val="7030A0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sp>
              <p:nvSpPr>
                <p:cNvPr id="56" name="Rectangle 22"/>
                <p:cNvSpPr>
                  <a:spLocks noChangeArrowheads="1"/>
                </p:cNvSpPr>
                <p:nvPr/>
              </p:nvSpPr>
              <p:spPr bwMode="gray">
                <a:xfrm>
                  <a:off x="4089702" y="3210460"/>
                  <a:ext cx="595035" cy="6463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ru-RU" sz="1600" dirty="0" smtClean="0">
                      <a:solidFill>
                        <a:schemeClr val="bg1"/>
                      </a:solidFill>
                      <a:latin typeface="Arial" charset="0"/>
                    </a:rPr>
                    <a:t>82%</a:t>
                  </a:r>
                </a:p>
                <a:p>
                  <a:pPr algn="ctr" eaLnBrk="0" hangingPunct="0"/>
                  <a:endParaRPr lang="en-US" sz="2000" dirty="0">
                    <a:solidFill>
                      <a:schemeClr val="bg1"/>
                    </a:solidFill>
                    <a:latin typeface="Arial" charset="0"/>
                  </a:endParaRPr>
                </a:p>
              </p:txBody>
            </p:sp>
            <p:sp>
              <p:nvSpPr>
                <p:cNvPr id="57" name="Rectangle 22"/>
                <p:cNvSpPr>
                  <a:spLocks noChangeArrowheads="1"/>
                </p:cNvSpPr>
                <p:nvPr/>
              </p:nvSpPr>
              <p:spPr bwMode="gray">
                <a:xfrm>
                  <a:off x="5153149" y="4773436"/>
                  <a:ext cx="595035" cy="6463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ru-RU" sz="1600" dirty="0" smtClean="0">
                      <a:solidFill>
                        <a:schemeClr val="bg1"/>
                      </a:solidFill>
                      <a:latin typeface="Arial" charset="0"/>
                    </a:rPr>
                    <a:t>20%</a:t>
                  </a:r>
                </a:p>
                <a:p>
                  <a:pPr algn="ctr" eaLnBrk="0" hangingPunct="0"/>
                  <a:endParaRPr lang="en-US" sz="2000" dirty="0">
                    <a:solidFill>
                      <a:schemeClr val="bg1"/>
                    </a:solidFill>
                    <a:latin typeface="Arial" charset="0"/>
                  </a:endParaRPr>
                </a:p>
              </p:txBody>
            </p:sp>
            <p:sp>
              <p:nvSpPr>
                <p:cNvPr id="59" name="Rectangle 22"/>
                <p:cNvSpPr>
                  <a:spLocks noChangeArrowheads="1"/>
                </p:cNvSpPr>
                <p:nvPr/>
              </p:nvSpPr>
              <p:spPr bwMode="gray">
                <a:xfrm>
                  <a:off x="4470942" y="3629866"/>
                  <a:ext cx="755679" cy="6463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ru-RU" sz="1600" dirty="0" smtClean="0">
                      <a:solidFill>
                        <a:schemeClr val="bg1"/>
                      </a:solidFill>
                      <a:latin typeface="Arial" charset="0"/>
                    </a:rPr>
                    <a:t>58%</a:t>
                  </a:r>
                </a:p>
                <a:p>
                  <a:pPr algn="ctr" eaLnBrk="0" hangingPunct="0"/>
                  <a:endParaRPr lang="en-US" sz="2000" dirty="0">
                    <a:solidFill>
                      <a:schemeClr val="bg1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9" name="Группа 18"/>
              <p:cNvGrpSpPr/>
              <p:nvPr/>
            </p:nvGrpSpPr>
            <p:grpSpPr>
              <a:xfrm>
                <a:off x="6768971" y="2137665"/>
                <a:ext cx="1549881" cy="1617567"/>
                <a:chOff x="6768971" y="2137665"/>
                <a:chExt cx="1549881" cy="1617567"/>
              </a:xfrm>
            </p:grpSpPr>
            <p:sp>
              <p:nvSpPr>
                <p:cNvPr id="61" name="Rectangle 22"/>
                <p:cNvSpPr>
                  <a:spLocks noChangeArrowheads="1"/>
                </p:cNvSpPr>
                <p:nvPr/>
              </p:nvSpPr>
              <p:spPr bwMode="gray">
                <a:xfrm>
                  <a:off x="7824482" y="3108901"/>
                  <a:ext cx="481221" cy="6463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ru-RU" sz="1600" dirty="0" smtClean="0">
                      <a:solidFill>
                        <a:schemeClr val="bg1"/>
                      </a:solidFill>
                      <a:latin typeface="Arial" charset="0"/>
                    </a:rPr>
                    <a:t>7%</a:t>
                  </a:r>
                </a:p>
                <a:p>
                  <a:pPr algn="ctr" eaLnBrk="0" hangingPunct="0"/>
                  <a:endParaRPr lang="en-US" sz="2000" dirty="0">
                    <a:solidFill>
                      <a:schemeClr val="bg1"/>
                    </a:solidFill>
                    <a:latin typeface="Arial" charset="0"/>
                  </a:endParaRPr>
                </a:p>
              </p:txBody>
            </p:sp>
            <p:grpSp>
              <p:nvGrpSpPr>
                <p:cNvPr id="11" name="Группа 10"/>
                <p:cNvGrpSpPr/>
                <p:nvPr/>
              </p:nvGrpSpPr>
              <p:grpSpPr>
                <a:xfrm>
                  <a:off x="6768971" y="2496757"/>
                  <a:ext cx="1549881" cy="1150540"/>
                  <a:chOff x="5404033" y="4941168"/>
                  <a:chExt cx="1549881" cy="1150540"/>
                </a:xfrm>
              </p:grpSpPr>
              <p:sp>
                <p:nvSpPr>
                  <p:cNvPr id="24" name="Прямоугольник 23"/>
                  <p:cNvSpPr/>
                  <p:nvPr/>
                </p:nvSpPr>
                <p:spPr>
                  <a:xfrm>
                    <a:off x="5926706" y="5661248"/>
                    <a:ext cx="504056" cy="430460"/>
                  </a:xfrm>
                  <a:prstGeom prst="rect">
                    <a:avLst/>
                  </a:prstGeom>
                  <a:solidFill>
                    <a:schemeClr val="tx2">
                      <a:lumMod val="60000"/>
                      <a:lumOff val="4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25" name="Прямоугольник 24"/>
                  <p:cNvSpPr/>
                  <p:nvPr/>
                </p:nvSpPr>
                <p:spPr>
                  <a:xfrm>
                    <a:off x="5404033" y="4941168"/>
                    <a:ext cx="504056" cy="1150540"/>
                  </a:xfrm>
                  <a:prstGeom prst="rect">
                    <a:avLst/>
                  </a:prstGeom>
                  <a:solidFill>
                    <a:srgbClr val="7030A0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28" name="Прямоугольник 27"/>
                  <p:cNvSpPr/>
                  <p:nvPr/>
                </p:nvSpPr>
                <p:spPr>
                  <a:xfrm>
                    <a:off x="6449858" y="5877272"/>
                    <a:ext cx="504056" cy="214436"/>
                  </a:xfrm>
                  <a:prstGeom prst="rect">
                    <a:avLst/>
                  </a:prstGeom>
                  <a:solidFill>
                    <a:srgbClr val="00B050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sp>
              <p:nvSpPr>
                <p:cNvPr id="62" name="Rectangle 22"/>
                <p:cNvSpPr>
                  <a:spLocks noChangeArrowheads="1"/>
                </p:cNvSpPr>
                <p:nvPr/>
              </p:nvSpPr>
              <p:spPr bwMode="gray">
                <a:xfrm>
                  <a:off x="7283035" y="2885633"/>
                  <a:ext cx="595035" cy="6463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ru-RU" sz="1600" dirty="0" smtClean="0">
                      <a:solidFill>
                        <a:schemeClr val="bg1"/>
                      </a:solidFill>
                      <a:latin typeface="Arial" charset="0"/>
                    </a:rPr>
                    <a:t>14%</a:t>
                  </a:r>
                </a:p>
                <a:p>
                  <a:pPr algn="ctr" eaLnBrk="0" hangingPunct="0"/>
                  <a:endParaRPr lang="en-US" sz="2000" dirty="0">
                    <a:solidFill>
                      <a:schemeClr val="bg1"/>
                    </a:solidFill>
                    <a:latin typeface="Arial" charset="0"/>
                  </a:endParaRPr>
                </a:p>
              </p:txBody>
            </p:sp>
            <p:sp>
              <p:nvSpPr>
                <p:cNvPr id="63" name="Rectangle 22"/>
                <p:cNvSpPr>
                  <a:spLocks noChangeArrowheads="1"/>
                </p:cNvSpPr>
                <p:nvPr/>
              </p:nvSpPr>
              <p:spPr bwMode="gray">
                <a:xfrm>
                  <a:off x="6768971" y="2137665"/>
                  <a:ext cx="595035" cy="6463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ru-RU" sz="1600" dirty="0" smtClean="0">
                      <a:solidFill>
                        <a:schemeClr val="bg1"/>
                      </a:solidFill>
                      <a:latin typeface="Arial" charset="0"/>
                    </a:rPr>
                    <a:t>36%</a:t>
                  </a:r>
                </a:p>
                <a:p>
                  <a:pPr algn="ctr" eaLnBrk="0" hangingPunct="0"/>
                  <a:endParaRPr lang="en-US" sz="2000" dirty="0">
                    <a:solidFill>
                      <a:schemeClr val="bg1"/>
                    </a:solidFill>
                    <a:latin typeface="Arial" charset="0"/>
                  </a:endParaRPr>
                </a:p>
              </p:txBody>
            </p:sp>
          </p:grpSp>
        </p:grpSp>
        <p:grpSp>
          <p:nvGrpSpPr>
            <p:cNvPr id="34" name="Группа 33"/>
            <p:cNvGrpSpPr/>
            <p:nvPr/>
          </p:nvGrpSpPr>
          <p:grpSpPr>
            <a:xfrm>
              <a:off x="1229577" y="1172507"/>
              <a:ext cx="4497004" cy="1156591"/>
              <a:chOff x="1229577" y="1172507"/>
              <a:chExt cx="4497004" cy="1156591"/>
            </a:xfrm>
          </p:grpSpPr>
          <p:sp>
            <p:nvSpPr>
              <p:cNvPr id="33" name="Скругленный прямоугольник 32"/>
              <p:cNvSpPr/>
              <p:nvPr/>
            </p:nvSpPr>
            <p:spPr>
              <a:xfrm>
                <a:off x="1230226" y="1530629"/>
                <a:ext cx="399599" cy="126924"/>
              </a:xfrm>
              <a:prstGeom prst="roundRect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6" name="Скругленный прямоугольник 65"/>
              <p:cNvSpPr/>
              <p:nvPr/>
            </p:nvSpPr>
            <p:spPr>
              <a:xfrm>
                <a:off x="1229577" y="1285833"/>
                <a:ext cx="399599" cy="126924"/>
              </a:xfrm>
              <a:prstGeom prst="roundRect">
                <a:avLst/>
              </a:prstGeom>
              <a:solidFill>
                <a:srgbClr val="7030A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8" name="Скругленный прямоугольник 67"/>
              <p:cNvSpPr/>
              <p:nvPr/>
            </p:nvSpPr>
            <p:spPr>
              <a:xfrm>
                <a:off x="1229577" y="1790646"/>
                <a:ext cx="399599" cy="126924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1" name="Rectangle 22"/>
              <p:cNvSpPr>
                <a:spLocks noChangeArrowheads="1"/>
              </p:cNvSpPr>
              <p:nvPr/>
            </p:nvSpPr>
            <p:spPr bwMode="gray">
              <a:xfrm>
                <a:off x="1625982" y="1172507"/>
                <a:ext cx="3718688" cy="61555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eaLnBrk="0" hangingPunct="0"/>
                <a:r>
                  <a:rPr lang="ru-RU" sz="1400" dirty="0" smtClean="0">
                    <a:solidFill>
                      <a:schemeClr val="bg1"/>
                    </a:solidFill>
                    <a:latin typeface="Arial" charset="0"/>
                  </a:rPr>
                  <a:t>Пользуются Интернетом</a:t>
                </a:r>
              </a:p>
              <a:p>
                <a:pPr algn="ctr" eaLnBrk="0" hangingPunct="0"/>
                <a:endParaRPr lang="en-US" sz="2000" b="1" dirty="0">
                  <a:solidFill>
                    <a:schemeClr val="bg1"/>
                  </a:solidFill>
                  <a:latin typeface="Arial" charset="0"/>
                </a:endParaRPr>
              </a:p>
            </p:txBody>
          </p:sp>
          <p:sp>
            <p:nvSpPr>
              <p:cNvPr id="72" name="Rectangle 22"/>
              <p:cNvSpPr>
                <a:spLocks noChangeArrowheads="1"/>
              </p:cNvSpPr>
              <p:nvPr/>
            </p:nvSpPr>
            <p:spPr bwMode="gray">
              <a:xfrm>
                <a:off x="1632363" y="1427925"/>
                <a:ext cx="4094218" cy="61555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eaLnBrk="0" hangingPunct="0"/>
                <a:r>
                  <a:rPr lang="ru-RU" sz="1400" dirty="0" smtClean="0">
                    <a:solidFill>
                      <a:schemeClr val="bg1"/>
                    </a:solidFill>
                    <a:latin typeface="Arial" charset="0"/>
                  </a:rPr>
                  <a:t>Пользуются Интернетом на смартфонах</a:t>
                </a:r>
              </a:p>
              <a:p>
                <a:pPr algn="ctr" eaLnBrk="0" hangingPunct="0"/>
                <a:endParaRPr lang="en-US" sz="2000" b="1" dirty="0">
                  <a:solidFill>
                    <a:schemeClr val="bg1"/>
                  </a:solidFill>
                  <a:latin typeface="Arial" charset="0"/>
                </a:endParaRPr>
              </a:p>
            </p:txBody>
          </p:sp>
          <p:sp>
            <p:nvSpPr>
              <p:cNvPr id="73" name="Rectangle 22"/>
              <p:cNvSpPr>
                <a:spLocks noChangeArrowheads="1"/>
              </p:cNvSpPr>
              <p:nvPr/>
            </p:nvSpPr>
            <p:spPr bwMode="gray">
              <a:xfrm>
                <a:off x="1636152" y="1713545"/>
                <a:ext cx="3887803" cy="61555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eaLnBrk="0" hangingPunct="0"/>
                <a:r>
                  <a:rPr lang="ru-RU" sz="1400" dirty="0" smtClean="0">
                    <a:solidFill>
                      <a:schemeClr val="bg1"/>
                    </a:solidFill>
                    <a:latin typeface="Arial" charset="0"/>
                  </a:rPr>
                  <a:t>Пользуются Интернетом на планшетах</a:t>
                </a:r>
              </a:p>
              <a:p>
                <a:pPr eaLnBrk="0" hangingPunct="0"/>
                <a:endParaRPr lang="en-US" sz="2000" b="1" dirty="0">
                  <a:solidFill>
                    <a:schemeClr val="bg1"/>
                  </a:solidFill>
                  <a:latin typeface="Arial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921784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Рынки </a:t>
            </a:r>
            <a:r>
              <a:rPr lang="en-US" sz="40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XXI</a:t>
            </a:r>
            <a:r>
              <a:rPr lang="ru-RU" sz="40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 века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7" name="Объект 2"/>
          <p:cNvSpPr txBox="1">
            <a:spLocks/>
          </p:cNvSpPr>
          <p:nvPr/>
        </p:nvSpPr>
        <p:spPr>
          <a:xfrm>
            <a:off x="1360303" y="1000108"/>
            <a:ext cx="7355101" cy="1357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Бизнес – область человеческих начинаний, где путаница наиболее велика, </a:t>
            </a:r>
          </a:p>
          <a:p>
            <a:pPr marL="0" indent="0" algn="r">
              <a:buNone/>
            </a:pPr>
            <a:r>
              <a:rPr lang="ru-RU" sz="1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а ее эффекты наиболее пагубны 						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N.Taleb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567768" y="1549034"/>
            <a:ext cx="8231877" cy="4165982"/>
            <a:chOff x="567768" y="1549034"/>
            <a:chExt cx="8231877" cy="4165982"/>
          </a:xfrm>
        </p:grpSpPr>
        <p:cxnSp>
          <p:nvCxnSpPr>
            <p:cNvPr id="20" name="Прямая со стрелкой 19"/>
            <p:cNvCxnSpPr/>
            <p:nvPr/>
          </p:nvCxnSpPr>
          <p:spPr>
            <a:xfrm rot="16200000" flipH="1">
              <a:off x="-910726" y="3839628"/>
              <a:ext cx="3714776" cy="36000"/>
            </a:xfrm>
            <a:prstGeom prst="straightConnector1">
              <a:avLst/>
            </a:prstGeom>
            <a:ln w="38100">
              <a:solidFill>
                <a:srgbClr val="E0CCCD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 стрелкой 20"/>
            <p:cNvCxnSpPr/>
            <p:nvPr/>
          </p:nvCxnSpPr>
          <p:spPr>
            <a:xfrm rot="10800000">
              <a:off x="785786" y="5500702"/>
              <a:ext cx="7358114" cy="1588"/>
            </a:xfrm>
            <a:prstGeom prst="straightConnector1">
              <a:avLst/>
            </a:prstGeom>
            <a:ln w="38100">
              <a:solidFill>
                <a:srgbClr val="E0CCCD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567768" y="1549034"/>
              <a:ext cx="71814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>
                  <a:solidFill>
                    <a:srgbClr val="E0CCCD"/>
                  </a:solidFill>
                  <a:latin typeface="Arial" pitchFamily="34" charset="0"/>
                  <a:cs typeface="Arial" pitchFamily="34" charset="0"/>
                </a:rPr>
                <a:t>Объем </a:t>
              </a:r>
            </a:p>
            <a:p>
              <a:r>
                <a:rPr lang="ru-RU" sz="1200" dirty="0" smtClean="0">
                  <a:solidFill>
                    <a:srgbClr val="E0CCCD"/>
                  </a:solidFill>
                  <a:latin typeface="Arial" pitchFamily="34" charset="0"/>
                  <a:cs typeface="Arial" pitchFamily="34" charset="0"/>
                </a:rPr>
                <a:t>продаж</a:t>
              </a:r>
              <a:endParaRPr lang="ru-RU" sz="1200" dirty="0">
                <a:solidFill>
                  <a:srgbClr val="E0CCCD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110033" y="5365411"/>
              <a:ext cx="68961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>
                  <a:solidFill>
                    <a:srgbClr val="E0CCCD"/>
                  </a:solidFill>
                  <a:latin typeface="Arial" pitchFamily="34" charset="0"/>
                  <a:cs typeface="Arial" pitchFamily="34" charset="0"/>
                </a:rPr>
                <a:t>Время </a:t>
              </a:r>
              <a:endParaRPr lang="ru-RU" sz="1200" dirty="0">
                <a:solidFill>
                  <a:srgbClr val="E0CCCD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9" name="Полилиния 28"/>
          <p:cNvSpPr/>
          <p:nvPr/>
        </p:nvSpPr>
        <p:spPr>
          <a:xfrm>
            <a:off x="1128889" y="2436519"/>
            <a:ext cx="6762044" cy="2869259"/>
          </a:xfrm>
          <a:custGeom>
            <a:avLst/>
            <a:gdLst>
              <a:gd name="connsiteX0" fmla="*/ 0 w 6762044"/>
              <a:gd name="connsiteY0" fmla="*/ 2869259 h 2869259"/>
              <a:gd name="connsiteX1" fmla="*/ 1140178 w 6762044"/>
              <a:gd name="connsiteY1" fmla="*/ 2620903 h 2869259"/>
              <a:gd name="connsiteX2" fmla="*/ 1998133 w 6762044"/>
              <a:gd name="connsiteY2" fmla="*/ 1887125 h 2869259"/>
              <a:gd name="connsiteX3" fmla="*/ 2585155 w 6762044"/>
              <a:gd name="connsiteY3" fmla="*/ 1254948 h 2869259"/>
              <a:gd name="connsiteX4" fmla="*/ 3104444 w 6762044"/>
              <a:gd name="connsiteY4" fmla="*/ 769525 h 2869259"/>
              <a:gd name="connsiteX5" fmla="*/ 3680178 w 6762044"/>
              <a:gd name="connsiteY5" fmla="*/ 351837 h 2869259"/>
              <a:gd name="connsiteX6" fmla="*/ 4188178 w 6762044"/>
              <a:gd name="connsiteY6" fmla="*/ 137348 h 2869259"/>
              <a:gd name="connsiteX7" fmla="*/ 4696178 w 6762044"/>
              <a:gd name="connsiteY7" fmla="*/ 13170 h 2869259"/>
              <a:gd name="connsiteX8" fmla="*/ 5181600 w 6762044"/>
              <a:gd name="connsiteY8" fmla="*/ 58325 h 2869259"/>
              <a:gd name="connsiteX9" fmla="*/ 5621867 w 6762044"/>
              <a:gd name="connsiteY9" fmla="*/ 284103 h 2869259"/>
              <a:gd name="connsiteX10" fmla="*/ 6084711 w 6762044"/>
              <a:gd name="connsiteY10" fmla="*/ 735659 h 2869259"/>
              <a:gd name="connsiteX11" fmla="*/ 6434667 w 6762044"/>
              <a:gd name="connsiteY11" fmla="*/ 1164637 h 2869259"/>
              <a:gd name="connsiteX12" fmla="*/ 6762044 w 6762044"/>
              <a:gd name="connsiteY12" fmla="*/ 1672637 h 2869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762044" h="2869259">
                <a:moveTo>
                  <a:pt x="0" y="2869259"/>
                </a:moveTo>
                <a:cubicBezTo>
                  <a:pt x="403578" y="2826925"/>
                  <a:pt x="807156" y="2784592"/>
                  <a:pt x="1140178" y="2620903"/>
                </a:cubicBezTo>
                <a:cubicBezTo>
                  <a:pt x="1473200" y="2457214"/>
                  <a:pt x="1757304" y="2114784"/>
                  <a:pt x="1998133" y="1887125"/>
                </a:cubicBezTo>
                <a:cubicBezTo>
                  <a:pt x="2238962" y="1659466"/>
                  <a:pt x="2400770" y="1441215"/>
                  <a:pt x="2585155" y="1254948"/>
                </a:cubicBezTo>
                <a:cubicBezTo>
                  <a:pt x="2769540" y="1068681"/>
                  <a:pt x="2921940" y="920044"/>
                  <a:pt x="3104444" y="769525"/>
                </a:cubicBezTo>
                <a:cubicBezTo>
                  <a:pt x="3286948" y="619007"/>
                  <a:pt x="3499556" y="457200"/>
                  <a:pt x="3680178" y="351837"/>
                </a:cubicBezTo>
                <a:cubicBezTo>
                  <a:pt x="3860800" y="246474"/>
                  <a:pt x="4018845" y="193793"/>
                  <a:pt x="4188178" y="137348"/>
                </a:cubicBezTo>
                <a:cubicBezTo>
                  <a:pt x="4357511" y="80903"/>
                  <a:pt x="4530608" y="26340"/>
                  <a:pt x="4696178" y="13170"/>
                </a:cubicBezTo>
                <a:cubicBezTo>
                  <a:pt x="4861748" y="0"/>
                  <a:pt x="5027319" y="13170"/>
                  <a:pt x="5181600" y="58325"/>
                </a:cubicBezTo>
                <a:cubicBezTo>
                  <a:pt x="5335882" y="103481"/>
                  <a:pt x="5471349" y="171214"/>
                  <a:pt x="5621867" y="284103"/>
                </a:cubicBezTo>
                <a:cubicBezTo>
                  <a:pt x="5772386" y="396992"/>
                  <a:pt x="5949244" y="588903"/>
                  <a:pt x="6084711" y="735659"/>
                </a:cubicBezTo>
                <a:cubicBezTo>
                  <a:pt x="6220178" y="882415"/>
                  <a:pt x="6321778" y="1008474"/>
                  <a:pt x="6434667" y="1164637"/>
                </a:cubicBezTo>
                <a:cubicBezTo>
                  <a:pt x="6547556" y="1320800"/>
                  <a:pt x="6762044" y="1672637"/>
                  <a:pt x="6762044" y="1672637"/>
                </a:cubicBezTo>
              </a:path>
            </a:pathLst>
          </a:cu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rot="5400000">
            <a:off x="574860" y="3924884"/>
            <a:ext cx="3708000" cy="1588"/>
          </a:xfrm>
          <a:prstGeom prst="line">
            <a:avLst/>
          </a:prstGeom>
          <a:ln>
            <a:solidFill>
              <a:srgbClr val="F2E1E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3361736" y="3924884"/>
            <a:ext cx="3708000" cy="1588"/>
          </a:xfrm>
          <a:prstGeom prst="line">
            <a:avLst/>
          </a:prstGeom>
          <a:ln>
            <a:solidFill>
              <a:srgbClr val="F2E1E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4433306" y="3924884"/>
            <a:ext cx="3708000" cy="1588"/>
          </a:xfrm>
          <a:prstGeom prst="line">
            <a:avLst/>
          </a:prstGeom>
          <a:ln>
            <a:solidFill>
              <a:srgbClr val="F2E1E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071538" y="5572140"/>
            <a:ext cx="12858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Становление  </a:t>
            </a:r>
            <a:endParaRPr lang="ru-RU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428860" y="5572140"/>
            <a:ext cx="27146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Рост</a:t>
            </a:r>
            <a:endParaRPr lang="ru-RU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14942" y="5572140"/>
            <a:ext cx="10715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Зрелость  </a:t>
            </a:r>
            <a:endParaRPr lang="ru-RU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29388" y="5572140"/>
            <a:ext cx="10715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Старение </a:t>
            </a:r>
            <a:endParaRPr lang="ru-RU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3" name="Группа 42"/>
          <p:cNvGrpSpPr/>
          <p:nvPr/>
        </p:nvGrpSpPr>
        <p:grpSpPr>
          <a:xfrm>
            <a:off x="4903782" y="2214554"/>
            <a:ext cx="1739920" cy="1033169"/>
            <a:chOff x="4903782" y="2214554"/>
            <a:chExt cx="1739920" cy="1033169"/>
          </a:xfrm>
        </p:grpSpPr>
        <p:sp>
          <p:nvSpPr>
            <p:cNvPr id="40" name="Овал 39"/>
            <p:cNvSpPr/>
            <p:nvPr/>
          </p:nvSpPr>
          <p:spPr>
            <a:xfrm>
              <a:off x="5429256" y="2214554"/>
              <a:ext cx="576064" cy="576064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Text Box 14"/>
            <p:cNvSpPr txBox="1">
              <a:spLocks noChangeArrowheads="1"/>
            </p:cNvSpPr>
            <p:nvPr/>
          </p:nvSpPr>
          <p:spPr bwMode="white">
            <a:xfrm>
              <a:off x="4903782" y="2786058"/>
              <a:ext cx="1739920" cy="4616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ru-RU" sz="2400" b="1" dirty="0" smtClean="0">
                  <a:solidFill>
                    <a:schemeClr val="bg1"/>
                  </a:solidFill>
                  <a:latin typeface="Arial" charset="0"/>
                </a:rPr>
                <a:t>65-70%</a:t>
              </a:r>
              <a:endParaRPr lang="en-US" sz="2400" b="1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7" grpId="0"/>
      <p:bldP spid="29" grpId="0" animBg="1"/>
      <p:bldP spid="34" grpId="0"/>
      <p:bldP spid="35" grpId="0"/>
      <p:bldP spid="36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Рынки </a:t>
            </a:r>
            <a:r>
              <a:rPr lang="en-US" sz="40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XXI</a:t>
            </a:r>
            <a:r>
              <a:rPr lang="ru-RU" sz="40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 века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7" name="Объект 2"/>
          <p:cNvSpPr txBox="1">
            <a:spLocks/>
          </p:cNvSpPr>
          <p:nvPr/>
        </p:nvSpPr>
        <p:spPr>
          <a:xfrm>
            <a:off x="1360303" y="1000108"/>
            <a:ext cx="7355101" cy="1357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1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Бизнес – область человеческих начинаний, где путаница наиболее велика, </a:t>
            </a:r>
          </a:p>
          <a:p>
            <a:pPr marL="0" indent="0" algn="r">
              <a:buNone/>
            </a:pPr>
            <a:r>
              <a:rPr lang="ru-RU" sz="1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а ее эффекты наиболее пагубны 						</a:t>
            </a:r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N.Taleb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Группа 26"/>
          <p:cNvGrpSpPr/>
          <p:nvPr/>
        </p:nvGrpSpPr>
        <p:grpSpPr>
          <a:xfrm>
            <a:off x="567768" y="1723241"/>
            <a:ext cx="8182184" cy="3991775"/>
            <a:chOff x="567768" y="1723241"/>
            <a:chExt cx="8182184" cy="3991775"/>
          </a:xfrm>
        </p:grpSpPr>
        <p:cxnSp>
          <p:nvCxnSpPr>
            <p:cNvPr id="20" name="Прямая со стрелкой 19"/>
            <p:cNvCxnSpPr/>
            <p:nvPr/>
          </p:nvCxnSpPr>
          <p:spPr>
            <a:xfrm rot="16200000" flipH="1">
              <a:off x="-910726" y="3839628"/>
              <a:ext cx="3714776" cy="36000"/>
            </a:xfrm>
            <a:prstGeom prst="straightConnector1">
              <a:avLst/>
            </a:prstGeom>
            <a:ln w="38100">
              <a:solidFill>
                <a:srgbClr val="E0CCCD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 стрелкой 20"/>
            <p:cNvCxnSpPr/>
            <p:nvPr/>
          </p:nvCxnSpPr>
          <p:spPr>
            <a:xfrm rot="10800000">
              <a:off x="785786" y="5500702"/>
              <a:ext cx="7358114" cy="1588"/>
            </a:xfrm>
            <a:prstGeom prst="straightConnector1">
              <a:avLst/>
            </a:prstGeom>
            <a:ln w="38100">
              <a:solidFill>
                <a:srgbClr val="E0CCCD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567768" y="1723241"/>
              <a:ext cx="8768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>
                  <a:solidFill>
                    <a:srgbClr val="E0CCCD"/>
                  </a:solidFill>
                  <a:latin typeface="Arial" pitchFamily="34" charset="0"/>
                  <a:cs typeface="Arial" pitchFamily="34" charset="0"/>
                </a:rPr>
                <a:t>Качество </a:t>
              </a:r>
              <a:endParaRPr lang="ru-RU" sz="1200" dirty="0">
                <a:solidFill>
                  <a:srgbClr val="E0CCCD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110033" y="5365411"/>
              <a:ext cx="6399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>
                  <a:solidFill>
                    <a:srgbClr val="E0CCCD"/>
                  </a:solidFill>
                  <a:latin typeface="Arial" pitchFamily="34" charset="0"/>
                  <a:cs typeface="Arial" pitchFamily="34" charset="0"/>
                </a:rPr>
                <a:t>Цена  </a:t>
              </a:r>
              <a:endParaRPr lang="ru-RU" sz="1200" dirty="0">
                <a:solidFill>
                  <a:srgbClr val="E0CCCD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8" name="Группа 67"/>
          <p:cNvGrpSpPr/>
          <p:nvPr/>
        </p:nvGrpSpPr>
        <p:grpSpPr>
          <a:xfrm>
            <a:off x="1214414" y="4286256"/>
            <a:ext cx="2179053" cy="1176045"/>
            <a:chOff x="1214414" y="4286256"/>
            <a:chExt cx="2179053" cy="1176045"/>
          </a:xfrm>
        </p:grpSpPr>
        <p:grpSp>
          <p:nvGrpSpPr>
            <p:cNvPr id="46" name="Группа 45"/>
            <p:cNvGrpSpPr/>
            <p:nvPr/>
          </p:nvGrpSpPr>
          <p:grpSpPr>
            <a:xfrm>
              <a:off x="1214414" y="4286256"/>
              <a:ext cx="1000132" cy="1000132"/>
              <a:chOff x="1214414" y="4286256"/>
              <a:chExt cx="1000132" cy="1000132"/>
            </a:xfrm>
          </p:grpSpPr>
          <p:sp>
            <p:nvSpPr>
              <p:cNvPr id="22" name="Овал 21"/>
              <p:cNvSpPr/>
              <p:nvPr/>
            </p:nvSpPr>
            <p:spPr>
              <a:xfrm>
                <a:off x="1214414" y="4286256"/>
                <a:ext cx="1000132" cy="1000132"/>
              </a:xfrm>
              <a:prstGeom prst="ellipse">
                <a:avLst/>
              </a:prstGeom>
              <a:solidFill>
                <a:schemeClr val="bg1">
                  <a:alpha val="6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1571604" y="4500570"/>
                <a:ext cx="71438" cy="71438"/>
              </a:xfrm>
              <a:prstGeom prst="ellipse">
                <a:avLst/>
              </a:prstGeom>
              <a:solidFill>
                <a:srgbClr val="B04F62"/>
              </a:solidFill>
              <a:ln>
                <a:solidFill>
                  <a:srgbClr val="B04F6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Овал 23"/>
              <p:cNvSpPr/>
              <p:nvPr/>
            </p:nvSpPr>
            <p:spPr>
              <a:xfrm>
                <a:off x="1643042" y="4714884"/>
                <a:ext cx="71438" cy="71438"/>
              </a:xfrm>
              <a:prstGeom prst="ellipse">
                <a:avLst/>
              </a:prstGeom>
              <a:solidFill>
                <a:srgbClr val="B04F62"/>
              </a:solidFill>
              <a:ln>
                <a:solidFill>
                  <a:srgbClr val="B04F6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Овал 26"/>
              <p:cNvSpPr/>
              <p:nvPr/>
            </p:nvSpPr>
            <p:spPr>
              <a:xfrm>
                <a:off x="1876404" y="4805370"/>
                <a:ext cx="71438" cy="71438"/>
              </a:xfrm>
              <a:prstGeom prst="ellipse">
                <a:avLst/>
              </a:prstGeom>
              <a:solidFill>
                <a:srgbClr val="B04F62"/>
              </a:solidFill>
              <a:ln>
                <a:solidFill>
                  <a:srgbClr val="B04F6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Овал 27"/>
              <p:cNvSpPr/>
              <p:nvPr/>
            </p:nvSpPr>
            <p:spPr>
              <a:xfrm>
                <a:off x="2028804" y="4957770"/>
                <a:ext cx="71438" cy="71438"/>
              </a:xfrm>
              <a:prstGeom prst="ellipse">
                <a:avLst/>
              </a:prstGeom>
              <a:solidFill>
                <a:srgbClr val="B04F62"/>
              </a:solidFill>
              <a:ln>
                <a:solidFill>
                  <a:srgbClr val="B04F6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0" name="Овал 29"/>
              <p:cNvSpPr/>
              <p:nvPr/>
            </p:nvSpPr>
            <p:spPr>
              <a:xfrm>
                <a:off x="1500166" y="5110170"/>
                <a:ext cx="71438" cy="71438"/>
              </a:xfrm>
              <a:prstGeom prst="ellipse">
                <a:avLst/>
              </a:prstGeom>
              <a:solidFill>
                <a:srgbClr val="B04F62"/>
              </a:solidFill>
              <a:ln>
                <a:solidFill>
                  <a:srgbClr val="B04F6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1428728" y="4857760"/>
                <a:ext cx="71438" cy="71438"/>
              </a:xfrm>
              <a:prstGeom prst="ellipse">
                <a:avLst/>
              </a:prstGeom>
              <a:solidFill>
                <a:srgbClr val="B04F62"/>
              </a:solidFill>
              <a:ln>
                <a:solidFill>
                  <a:srgbClr val="B04F6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1428728" y="5000636"/>
                <a:ext cx="71438" cy="71438"/>
              </a:xfrm>
              <a:prstGeom prst="ellipse">
                <a:avLst/>
              </a:prstGeom>
              <a:solidFill>
                <a:srgbClr val="B04F62"/>
              </a:solidFill>
              <a:ln>
                <a:solidFill>
                  <a:srgbClr val="B04F6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Овал 42"/>
              <p:cNvSpPr/>
              <p:nvPr/>
            </p:nvSpPr>
            <p:spPr>
              <a:xfrm>
                <a:off x="1581128" y="4857760"/>
                <a:ext cx="71438" cy="71438"/>
              </a:xfrm>
              <a:prstGeom prst="ellipse">
                <a:avLst/>
              </a:prstGeom>
              <a:solidFill>
                <a:srgbClr val="B04F62"/>
              </a:solidFill>
              <a:ln>
                <a:solidFill>
                  <a:srgbClr val="B04F6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1581128" y="5000636"/>
                <a:ext cx="71438" cy="71438"/>
              </a:xfrm>
              <a:prstGeom prst="ellipse">
                <a:avLst/>
              </a:prstGeom>
              <a:solidFill>
                <a:srgbClr val="B04F62"/>
              </a:solidFill>
              <a:ln>
                <a:solidFill>
                  <a:srgbClr val="B04F6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Овал 44"/>
              <p:cNvSpPr/>
              <p:nvPr/>
            </p:nvSpPr>
            <p:spPr>
              <a:xfrm>
                <a:off x="1785918" y="5000636"/>
                <a:ext cx="71438" cy="71438"/>
              </a:xfrm>
              <a:prstGeom prst="ellipse">
                <a:avLst/>
              </a:prstGeom>
              <a:solidFill>
                <a:srgbClr val="B04F62"/>
              </a:solidFill>
              <a:ln>
                <a:solidFill>
                  <a:srgbClr val="B04F6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</p:grpSp>
        <p:sp>
          <p:nvSpPr>
            <p:cNvPr id="64" name="TextBox 63"/>
            <p:cNvSpPr txBox="1"/>
            <p:nvPr/>
          </p:nvSpPr>
          <p:spPr>
            <a:xfrm>
              <a:off x="2285984" y="5000636"/>
              <a:ext cx="11074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Проблемные</a:t>
              </a:r>
            </a:p>
            <a:p>
              <a:r>
                <a:rPr lang="ru-RU" sz="12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бизнесы</a:t>
              </a:r>
              <a:endParaRPr lang="ru-RU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9" name="Группа 68"/>
          <p:cNvGrpSpPr/>
          <p:nvPr/>
        </p:nvGrpSpPr>
        <p:grpSpPr>
          <a:xfrm>
            <a:off x="2857488" y="3704746"/>
            <a:ext cx="1511393" cy="1114613"/>
            <a:chOff x="2857488" y="3704746"/>
            <a:chExt cx="1511393" cy="1114613"/>
          </a:xfrm>
        </p:grpSpPr>
        <p:grpSp>
          <p:nvGrpSpPr>
            <p:cNvPr id="63" name="Группа 62"/>
            <p:cNvGrpSpPr/>
            <p:nvPr/>
          </p:nvGrpSpPr>
          <p:grpSpPr>
            <a:xfrm>
              <a:off x="2857488" y="3704746"/>
              <a:ext cx="805957" cy="857090"/>
              <a:chOff x="3198987" y="3452031"/>
              <a:chExt cx="805957" cy="857090"/>
            </a:xfrm>
          </p:grpSpPr>
          <p:grpSp>
            <p:nvGrpSpPr>
              <p:cNvPr id="54" name="Группа 53"/>
              <p:cNvGrpSpPr/>
              <p:nvPr/>
            </p:nvGrpSpPr>
            <p:grpSpPr>
              <a:xfrm rot="20584826">
                <a:off x="3198987" y="3677619"/>
                <a:ext cx="452544" cy="505660"/>
                <a:chOff x="4500562" y="2710060"/>
                <a:chExt cx="647502" cy="723500"/>
              </a:xfrm>
            </p:grpSpPr>
            <p:sp>
              <p:nvSpPr>
                <p:cNvPr id="55" name="Овал 54"/>
                <p:cNvSpPr/>
                <p:nvPr/>
              </p:nvSpPr>
              <p:spPr>
                <a:xfrm>
                  <a:off x="4500562" y="2710060"/>
                  <a:ext cx="361750" cy="361750"/>
                </a:xfrm>
                <a:prstGeom prst="ellipse">
                  <a:avLst/>
                </a:prstGeom>
                <a:solidFill>
                  <a:schemeClr val="accent5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56" name="Овал 55"/>
                <p:cNvSpPr/>
                <p:nvPr/>
              </p:nvSpPr>
              <p:spPr>
                <a:xfrm>
                  <a:off x="4786314" y="3071810"/>
                  <a:ext cx="361750" cy="361750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57" name="Группа 56"/>
              <p:cNvGrpSpPr/>
              <p:nvPr/>
            </p:nvGrpSpPr>
            <p:grpSpPr>
              <a:xfrm rot="3956127">
                <a:off x="3525842" y="3830019"/>
                <a:ext cx="452544" cy="505660"/>
                <a:chOff x="4500562" y="2710060"/>
                <a:chExt cx="647502" cy="723500"/>
              </a:xfrm>
            </p:grpSpPr>
            <p:sp>
              <p:nvSpPr>
                <p:cNvPr id="58" name="Овал 57"/>
                <p:cNvSpPr/>
                <p:nvPr/>
              </p:nvSpPr>
              <p:spPr>
                <a:xfrm>
                  <a:off x="4500562" y="2710060"/>
                  <a:ext cx="361750" cy="361750"/>
                </a:xfrm>
                <a:prstGeom prst="ellipse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59" name="Овал 58"/>
                <p:cNvSpPr/>
                <p:nvPr/>
              </p:nvSpPr>
              <p:spPr>
                <a:xfrm>
                  <a:off x="4786314" y="3071810"/>
                  <a:ext cx="361750" cy="361750"/>
                </a:xfrm>
                <a:prstGeom prst="ellipse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60" name="Группа 59"/>
              <p:cNvGrpSpPr/>
              <p:nvPr/>
            </p:nvGrpSpPr>
            <p:grpSpPr>
              <a:xfrm rot="5749481">
                <a:off x="3356860" y="3425473"/>
                <a:ext cx="452544" cy="505660"/>
                <a:chOff x="4500562" y="2710060"/>
                <a:chExt cx="647502" cy="723500"/>
              </a:xfrm>
            </p:grpSpPr>
            <p:sp>
              <p:nvSpPr>
                <p:cNvPr id="61" name="Овал 60"/>
                <p:cNvSpPr/>
                <p:nvPr/>
              </p:nvSpPr>
              <p:spPr>
                <a:xfrm>
                  <a:off x="4500562" y="2710060"/>
                  <a:ext cx="361750" cy="361750"/>
                </a:xfrm>
                <a:prstGeom prst="ellipse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2" name="Овал 61"/>
                <p:cNvSpPr/>
                <p:nvPr/>
              </p:nvSpPr>
              <p:spPr>
                <a:xfrm>
                  <a:off x="4786314" y="3071810"/>
                  <a:ext cx="361750" cy="361750"/>
                </a:xfrm>
                <a:prstGeom prst="ellipse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65" name="TextBox 64"/>
            <p:cNvSpPr txBox="1"/>
            <p:nvPr/>
          </p:nvSpPr>
          <p:spPr>
            <a:xfrm>
              <a:off x="3571868" y="4357694"/>
              <a:ext cx="79701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Слабые </a:t>
              </a:r>
            </a:p>
            <a:p>
              <a:r>
                <a:rPr lang="ru-RU" sz="12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бизнесы</a:t>
              </a:r>
              <a:endParaRPr lang="ru-RU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4786314" y="3000372"/>
            <a:ext cx="1953148" cy="1165033"/>
            <a:chOff x="4786314" y="3000372"/>
            <a:chExt cx="1953148" cy="1165033"/>
          </a:xfrm>
        </p:grpSpPr>
        <p:grpSp>
          <p:nvGrpSpPr>
            <p:cNvPr id="53" name="Группа 52"/>
            <p:cNvGrpSpPr/>
            <p:nvPr/>
          </p:nvGrpSpPr>
          <p:grpSpPr>
            <a:xfrm rot="20584826">
              <a:off x="4786314" y="3000372"/>
              <a:ext cx="647502" cy="723500"/>
              <a:chOff x="4500562" y="2710060"/>
              <a:chExt cx="647502" cy="723500"/>
            </a:xfrm>
          </p:grpSpPr>
          <p:sp>
            <p:nvSpPr>
              <p:cNvPr id="51" name="Овал 50"/>
              <p:cNvSpPr/>
              <p:nvPr/>
            </p:nvSpPr>
            <p:spPr>
              <a:xfrm>
                <a:off x="4500562" y="2710060"/>
                <a:ext cx="361750" cy="36175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Овал 51"/>
              <p:cNvSpPr/>
              <p:nvPr/>
            </p:nvSpPr>
            <p:spPr>
              <a:xfrm>
                <a:off x="4786314" y="3071810"/>
                <a:ext cx="361750" cy="361750"/>
              </a:xfrm>
              <a:prstGeom prst="ellipse">
                <a:avLst/>
              </a:prstGeom>
              <a:solidFill>
                <a:srgbClr val="2323FF"/>
              </a:solidFill>
              <a:ln>
                <a:solidFill>
                  <a:srgbClr val="2323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66" name="TextBox 65"/>
            <p:cNvSpPr txBox="1"/>
            <p:nvPr/>
          </p:nvSpPr>
          <p:spPr>
            <a:xfrm>
              <a:off x="5214942" y="3857628"/>
              <a:ext cx="15245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Последователи </a:t>
              </a:r>
              <a:endParaRPr lang="ru-RU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1" name="Группа 70"/>
          <p:cNvGrpSpPr/>
          <p:nvPr/>
        </p:nvGrpSpPr>
        <p:grpSpPr>
          <a:xfrm>
            <a:off x="6357950" y="2071678"/>
            <a:ext cx="1987903" cy="1481562"/>
            <a:chOff x="6357950" y="2071678"/>
            <a:chExt cx="1987903" cy="1481562"/>
          </a:xfrm>
        </p:grpSpPr>
        <p:grpSp>
          <p:nvGrpSpPr>
            <p:cNvPr id="50" name="Группа 49"/>
            <p:cNvGrpSpPr/>
            <p:nvPr/>
          </p:nvGrpSpPr>
          <p:grpSpPr>
            <a:xfrm>
              <a:off x="6357950" y="2071678"/>
              <a:ext cx="1428760" cy="1357322"/>
              <a:chOff x="5143504" y="2214554"/>
              <a:chExt cx="1428760" cy="1357322"/>
            </a:xfrm>
          </p:grpSpPr>
          <p:sp>
            <p:nvSpPr>
              <p:cNvPr id="47" name="Овал 46"/>
              <p:cNvSpPr/>
              <p:nvPr/>
            </p:nvSpPr>
            <p:spPr>
              <a:xfrm>
                <a:off x="5429256" y="2214554"/>
                <a:ext cx="576064" cy="576064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Овал 47"/>
              <p:cNvSpPr/>
              <p:nvPr/>
            </p:nvSpPr>
            <p:spPr>
              <a:xfrm>
                <a:off x="5786446" y="2433428"/>
                <a:ext cx="785818" cy="785818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Овал 48"/>
              <p:cNvSpPr/>
              <p:nvPr/>
            </p:nvSpPr>
            <p:spPr>
              <a:xfrm>
                <a:off x="5143504" y="2786058"/>
                <a:ext cx="785818" cy="785818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7358082" y="3214686"/>
              <a:ext cx="98777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Лидеры </a:t>
              </a:r>
              <a:endPara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453088" y="1211110"/>
            <a:ext cx="8215370" cy="5143536"/>
            <a:chOff x="1357290" y="1142984"/>
            <a:chExt cx="8215370" cy="5143536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2"/>
            <a:srcRect l="4701" t="5263" r="5202"/>
            <a:stretch>
              <a:fillRect/>
            </a:stretch>
          </p:blipFill>
          <p:spPr>
            <a:xfrm>
              <a:off x="1357290" y="1142984"/>
              <a:ext cx="8215370" cy="5143536"/>
            </a:xfrm>
            <a:prstGeom prst="rect">
              <a:avLst/>
            </a:prstGeom>
          </p:spPr>
        </p:pic>
        <p:sp>
          <p:nvSpPr>
            <p:cNvPr id="3" name="Прямоугольник 2"/>
            <p:cNvSpPr/>
            <p:nvPr/>
          </p:nvSpPr>
          <p:spPr>
            <a:xfrm>
              <a:off x="1358440" y="1142984"/>
              <a:ext cx="1143008" cy="20717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357158" y="1142984"/>
            <a:ext cx="8429684" cy="52864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Комфортные зоны жизни компании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12247" y="6106073"/>
            <a:ext cx="1175771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rgbClr val="B04F62"/>
                </a:solidFill>
                <a:latin typeface="Arial" pitchFamily="34" charset="0"/>
                <a:cs typeface="Arial" pitchFamily="34" charset="0"/>
              </a:rPr>
              <a:t>Ист. </a:t>
            </a:r>
            <a:r>
              <a:rPr lang="ru-RU" sz="1200" dirty="0" err="1" smtClean="0">
                <a:solidFill>
                  <a:srgbClr val="B04F62"/>
                </a:solidFill>
                <a:latin typeface="Arial" pitchFamily="34" charset="0"/>
                <a:cs typeface="Arial" pitchFamily="34" charset="0"/>
              </a:rPr>
              <a:t>И.Адизес</a:t>
            </a:r>
            <a:endParaRPr lang="ru-RU" sz="1200" dirty="0">
              <a:solidFill>
                <a:srgbClr val="B04F6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244551" y="5498160"/>
            <a:ext cx="216000" cy="216000"/>
          </a:xfrm>
          <a:prstGeom prst="ellipse">
            <a:avLst/>
          </a:prstGeom>
          <a:solidFill>
            <a:srgbClr val="B04F62"/>
          </a:solidFill>
          <a:ln>
            <a:solidFill>
              <a:srgbClr val="B04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699837" y="4857760"/>
            <a:ext cx="216000" cy="216000"/>
          </a:xfrm>
          <a:prstGeom prst="ellipse">
            <a:avLst/>
          </a:prstGeom>
          <a:solidFill>
            <a:srgbClr val="B04F62"/>
          </a:solidFill>
          <a:ln>
            <a:solidFill>
              <a:srgbClr val="B04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3000364" y="4286256"/>
            <a:ext cx="216000" cy="216000"/>
          </a:xfrm>
          <a:prstGeom prst="ellipse">
            <a:avLst/>
          </a:prstGeom>
          <a:solidFill>
            <a:srgbClr val="B04F62"/>
          </a:solidFill>
          <a:ln>
            <a:solidFill>
              <a:srgbClr val="B04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474148" y="3417711"/>
            <a:ext cx="216000" cy="216000"/>
          </a:xfrm>
          <a:prstGeom prst="ellipse">
            <a:avLst/>
          </a:prstGeom>
          <a:solidFill>
            <a:srgbClr val="B04F62"/>
          </a:solidFill>
          <a:ln>
            <a:solidFill>
              <a:srgbClr val="B04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3940347" y="2725909"/>
            <a:ext cx="216000" cy="216000"/>
          </a:xfrm>
          <a:prstGeom prst="ellipse">
            <a:avLst/>
          </a:prstGeom>
          <a:solidFill>
            <a:srgbClr val="B04F62"/>
          </a:solidFill>
          <a:ln>
            <a:solidFill>
              <a:srgbClr val="B04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4846463" y="2406290"/>
            <a:ext cx="216000" cy="216000"/>
          </a:xfrm>
          <a:prstGeom prst="ellipse">
            <a:avLst/>
          </a:prstGeom>
          <a:solidFill>
            <a:srgbClr val="B04F62"/>
          </a:solidFill>
          <a:ln>
            <a:solidFill>
              <a:srgbClr val="B04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715008" y="2786058"/>
            <a:ext cx="216000" cy="216000"/>
          </a:xfrm>
          <a:prstGeom prst="ellipse">
            <a:avLst/>
          </a:prstGeom>
          <a:solidFill>
            <a:srgbClr val="B04F62"/>
          </a:solidFill>
          <a:ln>
            <a:solidFill>
              <a:srgbClr val="B04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6180454" y="3427314"/>
            <a:ext cx="216000" cy="216000"/>
          </a:xfrm>
          <a:prstGeom prst="ellipse">
            <a:avLst/>
          </a:prstGeom>
          <a:solidFill>
            <a:srgbClr val="B04F62"/>
          </a:solidFill>
          <a:ln>
            <a:solidFill>
              <a:srgbClr val="B04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6588248" y="4365128"/>
            <a:ext cx="216000" cy="216000"/>
          </a:xfrm>
          <a:prstGeom prst="ellipse">
            <a:avLst/>
          </a:prstGeom>
          <a:solidFill>
            <a:srgbClr val="B04F62"/>
          </a:solidFill>
          <a:ln>
            <a:solidFill>
              <a:srgbClr val="B04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7286644" y="5500702"/>
            <a:ext cx="216000" cy="216000"/>
          </a:xfrm>
          <a:prstGeom prst="ellipse">
            <a:avLst/>
          </a:prstGeom>
          <a:solidFill>
            <a:srgbClr val="B04F62"/>
          </a:solidFill>
          <a:ln>
            <a:solidFill>
              <a:srgbClr val="B04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Группа 21"/>
          <p:cNvGrpSpPr/>
          <p:nvPr/>
        </p:nvGrpSpPr>
        <p:grpSpPr>
          <a:xfrm>
            <a:off x="3000364" y="4857760"/>
            <a:ext cx="642942" cy="357190"/>
            <a:chOff x="2928926" y="4786322"/>
            <a:chExt cx="642942" cy="357190"/>
          </a:xfrm>
        </p:grpSpPr>
        <p:grpSp>
          <p:nvGrpSpPr>
            <p:cNvPr id="20" name="Группа 19"/>
            <p:cNvGrpSpPr/>
            <p:nvPr/>
          </p:nvGrpSpPr>
          <p:grpSpPr>
            <a:xfrm>
              <a:off x="3000364" y="4857760"/>
              <a:ext cx="500066" cy="214314"/>
              <a:chOff x="9644098" y="1142984"/>
              <a:chExt cx="571504" cy="214314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9644098" y="1142984"/>
                <a:ext cx="81643" cy="214314"/>
              </a:xfrm>
              <a:prstGeom prst="rect">
                <a:avLst/>
              </a:prstGeom>
              <a:solidFill>
                <a:srgbClr val="00B05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9" name="Прямоугольник 18"/>
              <p:cNvSpPr/>
              <p:nvPr/>
            </p:nvSpPr>
            <p:spPr>
              <a:xfrm>
                <a:off x="9725741" y="1142984"/>
                <a:ext cx="489861" cy="214314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1" name="Прямоугольник 20"/>
            <p:cNvSpPr/>
            <p:nvPr/>
          </p:nvSpPr>
          <p:spPr>
            <a:xfrm>
              <a:off x="2928926" y="4786322"/>
              <a:ext cx="642942" cy="357190"/>
            </a:xfrm>
            <a:prstGeom prst="rect">
              <a:avLst/>
            </a:prstGeom>
            <a:noFill/>
            <a:ln>
              <a:solidFill>
                <a:srgbClr val="B04F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5" name="Группа 24"/>
          <p:cNvGrpSpPr/>
          <p:nvPr/>
        </p:nvGrpSpPr>
        <p:grpSpPr>
          <a:xfrm flipH="1">
            <a:off x="5501537" y="3644854"/>
            <a:ext cx="642942" cy="357190"/>
            <a:chOff x="2928926" y="4786322"/>
            <a:chExt cx="642942" cy="357190"/>
          </a:xfrm>
        </p:grpSpPr>
        <p:grpSp>
          <p:nvGrpSpPr>
            <p:cNvPr id="26" name="Группа 19"/>
            <p:cNvGrpSpPr/>
            <p:nvPr/>
          </p:nvGrpSpPr>
          <p:grpSpPr>
            <a:xfrm>
              <a:off x="3000416" y="4857760"/>
              <a:ext cx="500070" cy="214314"/>
              <a:chOff x="9644098" y="1142984"/>
              <a:chExt cx="571505" cy="214314"/>
            </a:xfrm>
          </p:grpSpPr>
          <p:sp>
            <p:nvSpPr>
              <p:cNvPr id="28" name="Прямоугольник 27"/>
              <p:cNvSpPr/>
              <p:nvPr/>
            </p:nvSpPr>
            <p:spPr>
              <a:xfrm>
                <a:off x="9644098" y="1142984"/>
                <a:ext cx="489822" cy="214314"/>
              </a:xfrm>
              <a:prstGeom prst="rect">
                <a:avLst/>
              </a:prstGeom>
              <a:solidFill>
                <a:srgbClr val="00B05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9" name="Прямоугольник 28"/>
              <p:cNvSpPr/>
              <p:nvPr/>
            </p:nvSpPr>
            <p:spPr>
              <a:xfrm>
                <a:off x="10133920" y="1142984"/>
                <a:ext cx="81683" cy="214314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7" name="Прямоугольник 26"/>
            <p:cNvSpPr/>
            <p:nvPr/>
          </p:nvSpPr>
          <p:spPr>
            <a:xfrm>
              <a:off x="2928926" y="4786322"/>
              <a:ext cx="642942" cy="357190"/>
            </a:xfrm>
            <a:prstGeom prst="rect">
              <a:avLst/>
            </a:prstGeom>
            <a:noFill/>
            <a:ln>
              <a:solidFill>
                <a:srgbClr val="B04F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3929058" y="3214686"/>
            <a:ext cx="642942" cy="357190"/>
            <a:chOff x="2928926" y="4786322"/>
            <a:chExt cx="642942" cy="357190"/>
          </a:xfrm>
        </p:grpSpPr>
        <p:grpSp>
          <p:nvGrpSpPr>
            <p:cNvPr id="31" name="Группа 19"/>
            <p:cNvGrpSpPr/>
            <p:nvPr/>
          </p:nvGrpSpPr>
          <p:grpSpPr>
            <a:xfrm>
              <a:off x="2975295" y="4857760"/>
              <a:ext cx="537799" cy="214314"/>
              <a:chOff x="9615364" y="1142984"/>
              <a:chExt cx="614622" cy="214314"/>
            </a:xfrm>
          </p:grpSpPr>
          <p:sp>
            <p:nvSpPr>
              <p:cNvPr id="33" name="Прямоугольник 32"/>
              <p:cNvSpPr/>
              <p:nvPr/>
            </p:nvSpPr>
            <p:spPr>
              <a:xfrm>
                <a:off x="9615364" y="1142984"/>
                <a:ext cx="287998" cy="214314"/>
              </a:xfrm>
              <a:prstGeom prst="rect">
                <a:avLst/>
              </a:prstGeom>
              <a:solidFill>
                <a:srgbClr val="00B05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9903355" y="1142984"/>
                <a:ext cx="326631" cy="214314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32" name="Прямоугольник 31"/>
            <p:cNvSpPr/>
            <p:nvPr/>
          </p:nvSpPr>
          <p:spPr>
            <a:xfrm>
              <a:off x="2928926" y="4786322"/>
              <a:ext cx="642942" cy="357190"/>
            </a:xfrm>
            <a:prstGeom prst="rect">
              <a:avLst/>
            </a:prstGeom>
            <a:noFill/>
            <a:ln>
              <a:solidFill>
                <a:srgbClr val="B04F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5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"/>
                            </p:stCondLst>
                            <p:childTnLst>
                              <p:par>
                                <p:cTn id="57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500"/>
                            </p:stCondLst>
                            <p:childTnLst>
                              <p:par>
                                <p:cTn id="63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500"/>
                            </p:stCondLst>
                            <p:childTnLst>
                              <p:par>
                                <p:cTn id="75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500"/>
                            </p:stCondLst>
                            <p:childTnLst>
                              <p:par>
                                <p:cTn id="78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4500"/>
                            </p:stCondLst>
                            <p:childTnLst>
                              <p:par>
                                <p:cTn id="83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6000"/>
                            </p:stCondLst>
                            <p:childTnLst>
                              <p:par>
                                <p:cTn id="88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Этапы стратегического планирования</a:t>
            </a:r>
            <a:endParaRPr kumimoji="0" lang="ru-RU" sz="36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rot="5400000">
            <a:off x="-2107453" y="3750471"/>
            <a:ext cx="5072098" cy="158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Группа 10"/>
          <p:cNvGrpSpPr/>
          <p:nvPr/>
        </p:nvGrpSpPr>
        <p:grpSpPr>
          <a:xfrm>
            <a:off x="500034" y="1214422"/>
            <a:ext cx="8215370" cy="5072098"/>
            <a:chOff x="500034" y="1214422"/>
            <a:chExt cx="8215370" cy="507209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500034" y="1214422"/>
              <a:ext cx="8215370" cy="792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00034" y="2085966"/>
              <a:ext cx="8215370" cy="79200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500034" y="2957510"/>
              <a:ext cx="8215370" cy="7920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00034" y="3829054"/>
              <a:ext cx="8215370" cy="792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500034" y="4700598"/>
              <a:ext cx="8215370" cy="792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500034" y="5572140"/>
              <a:ext cx="8215370" cy="71438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Заголовок 1"/>
          <p:cNvSpPr txBox="1">
            <a:spLocks/>
          </p:cNvSpPr>
          <p:nvPr/>
        </p:nvSpPr>
        <p:spPr>
          <a:xfrm>
            <a:off x="500034" y="133472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Определение миссии и видения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00034" y="2196498"/>
            <a:ext cx="8215370" cy="78581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Определение экономической модели бизнеса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00034" y="305826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Определение глобальных целей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500034" y="392003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Формирование корпоративных стратегий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00034" y="478180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Формирование функциональных стратегий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500034" y="5643578"/>
            <a:ext cx="8215370" cy="78581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Формирование инструментальных стратегий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Группа 35"/>
          <p:cNvGrpSpPr/>
          <p:nvPr/>
        </p:nvGrpSpPr>
        <p:grpSpPr>
          <a:xfrm>
            <a:off x="533702" y="2186385"/>
            <a:ext cx="6224757" cy="1581120"/>
            <a:chOff x="533702" y="2186385"/>
            <a:chExt cx="6224757" cy="1581120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5434871" y="2192277"/>
              <a:ext cx="1323588" cy="947712"/>
              <a:chOff x="6272543" y="2166496"/>
              <a:chExt cx="1323588" cy="947712"/>
            </a:xfrm>
          </p:grpSpPr>
          <p:sp>
            <p:nvSpPr>
              <p:cNvPr id="23" name="Rectangle 22"/>
              <p:cNvSpPr>
                <a:spLocks noChangeArrowheads="1"/>
              </p:cNvSpPr>
              <p:nvPr/>
            </p:nvSpPr>
            <p:spPr bwMode="gray">
              <a:xfrm>
                <a:off x="6272543" y="2167907"/>
                <a:ext cx="1322798" cy="70788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ru-RU" sz="2000" b="1" dirty="0" smtClean="0">
                    <a:solidFill>
                      <a:schemeClr val="bg1"/>
                    </a:solidFill>
                    <a:latin typeface="Arial" charset="0"/>
                  </a:rPr>
                  <a:t>МИССИЯ</a:t>
                </a:r>
              </a:p>
              <a:p>
                <a:pPr algn="ctr" eaLnBrk="0" hangingPunct="0"/>
                <a:endParaRPr lang="en-US" sz="2000" b="1" dirty="0">
                  <a:solidFill>
                    <a:schemeClr val="bg1"/>
                  </a:solidFill>
                  <a:latin typeface="Arial" charset="0"/>
                </a:endParaRPr>
              </a:p>
            </p:txBody>
          </p:sp>
          <p:sp>
            <p:nvSpPr>
              <p:cNvPr id="24" name="Rectangle 22"/>
              <p:cNvSpPr>
                <a:spLocks noChangeArrowheads="1"/>
              </p:cNvSpPr>
              <p:nvPr/>
            </p:nvSpPr>
            <p:spPr bwMode="gray">
              <a:xfrm>
                <a:off x="6361615" y="2467877"/>
                <a:ext cx="1088375" cy="64633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ru-RU" sz="1600" dirty="0" smtClean="0">
                    <a:solidFill>
                      <a:srgbClr val="F2E1E5"/>
                    </a:solidFill>
                    <a:latin typeface="Arial" charset="0"/>
                  </a:rPr>
                  <a:t>25-30 лет</a:t>
                </a:r>
              </a:p>
              <a:p>
                <a:pPr algn="ctr" eaLnBrk="0" hangingPunct="0"/>
                <a:endParaRPr lang="en-US" sz="2000" b="1" dirty="0">
                  <a:solidFill>
                    <a:schemeClr val="bg1"/>
                  </a:solidFill>
                  <a:latin typeface="Arial" charset="0"/>
                </a:endParaRPr>
              </a:p>
            </p:txBody>
          </p:sp>
          <p:sp>
            <p:nvSpPr>
              <p:cNvPr id="26" name="Rectangle 22"/>
              <p:cNvSpPr>
                <a:spLocks noChangeArrowheads="1"/>
              </p:cNvSpPr>
              <p:nvPr/>
            </p:nvSpPr>
            <p:spPr bwMode="gray">
              <a:xfrm>
                <a:off x="6273333" y="2166496"/>
                <a:ext cx="1322798" cy="70788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ru-RU" sz="2000" b="1" dirty="0" smtClean="0">
                    <a:solidFill>
                      <a:schemeClr val="bg1"/>
                    </a:solidFill>
                    <a:latin typeface="Arial" charset="0"/>
                  </a:rPr>
                  <a:t>МИССИЯ</a:t>
                </a:r>
              </a:p>
              <a:p>
                <a:pPr algn="ctr" eaLnBrk="0" hangingPunct="0"/>
                <a:endParaRPr lang="en-US" sz="2000" b="1" dirty="0">
                  <a:solidFill>
                    <a:schemeClr val="bg1"/>
                  </a:solidFill>
                  <a:latin typeface="Arial" charset="0"/>
                </a:endParaRPr>
              </a:p>
            </p:txBody>
          </p:sp>
        </p:grpSp>
        <p:sp>
          <p:nvSpPr>
            <p:cNvPr id="35" name="Скругленный прямоугольник 34"/>
            <p:cNvSpPr/>
            <p:nvPr/>
          </p:nvSpPr>
          <p:spPr>
            <a:xfrm>
              <a:off x="533702" y="2186385"/>
              <a:ext cx="2673107" cy="1581120"/>
            </a:xfrm>
            <a:prstGeom prst="roundRect">
              <a:avLst/>
            </a:pr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537605" y="2214554"/>
            <a:ext cx="2673107" cy="1581120"/>
          </a:xfrm>
          <a:prstGeom prst="round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537605" y="2203265"/>
            <a:ext cx="2673107" cy="1581120"/>
          </a:xfrm>
          <a:prstGeom prst="round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Этапы стратегического планирования</a:t>
            </a:r>
            <a:endParaRPr kumimoji="0" lang="ru-RU" sz="36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1214422"/>
            <a:ext cx="8215370" cy="792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00034" y="133472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Определение миссии и видения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3249432" y="5322063"/>
            <a:ext cx="2695985" cy="648072"/>
            <a:chOff x="683568" y="4958746"/>
            <a:chExt cx="2695985" cy="864096"/>
          </a:xfrm>
          <a:solidFill>
            <a:srgbClr val="00B050"/>
          </a:solidFill>
        </p:grpSpPr>
        <p:sp>
          <p:nvSpPr>
            <p:cNvPr id="3" name="Овал 2"/>
            <p:cNvSpPr/>
            <p:nvPr/>
          </p:nvSpPr>
          <p:spPr>
            <a:xfrm>
              <a:off x="683568" y="4958746"/>
              <a:ext cx="2695985" cy="8640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Rectangle 22"/>
            <p:cNvSpPr>
              <a:spLocks noChangeArrowheads="1"/>
            </p:cNvSpPr>
            <p:nvPr/>
          </p:nvSpPr>
          <p:spPr bwMode="gray">
            <a:xfrm>
              <a:off x="1661291" y="5201858"/>
              <a:ext cx="740538" cy="61555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ru-RU" sz="1400" dirty="0" smtClean="0">
                  <a:solidFill>
                    <a:schemeClr val="bg1"/>
                  </a:solidFill>
                  <a:latin typeface="Arial" charset="0"/>
                </a:rPr>
                <a:t>Рынок</a:t>
              </a:r>
            </a:p>
            <a:p>
              <a:pPr algn="ctr" eaLnBrk="0" hangingPunct="0"/>
              <a:endParaRPr lang="en-US" sz="2000" b="1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10" name="Rectangle 22"/>
            <p:cNvSpPr>
              <a:spLocks noChangeArrowheads="1"/>
            </p:cNvSpPr>
            <p:nvPr/>
          </p:nvSpPr>
          <p:spPr bwMode="gray">
            <a:xfrm>
              <a:off x="1661291" y="5207289"/>
              <a:ext cx="740538" cy="61555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ru-RU" sz="1400" dirty="0" smtClean="0">
                  <a:solidFill>
                    <a:schemeClr val="bg1"/>
                  </a:solidFill>
                  <a:latin typeface="Arial" charset="0"/>
                </a:rPr>
                <a:t>Рынок</a:t>
              </a:r>
            </a:p>
            <a:p>
              <a:pPr algn="ctr" eaLnBrk="0" hangingPunct="0"/>
              <a:endParaRPr lang="en-US" sz="2000" b="1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sp>
        <p:nvSpPr>
          <p:cNvPr id="8" name="Овал 7"/>
          <p:cNvSpPr/>
          <p:nvPr/>
        </p:nvSpPr>
        <p:spPr>
          <a:xfrm>
            <a:off x="2013976" y="5142100"/>
            <a:ext cx="5166896" cy="100799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193825" y="4862803"/>
            <a:ext cx="6807199" cy="1566593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643042" y="4500570"/>
            <a:ext cx="1368152" cy="1291288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0" name="Группа 29"/>
          <p:cNvGrpSpPr/>
          <p:nvPr/>
        </p:nvGrpSpPr>
        <p:grpSpPr>
          <a:xfrm>
            <a:off x="2123728" y="2357422"/>
            <a:ext cx="6453579" cy="2223634"/>
            <a:chOff x="2123728" y="2357422"/>
            <a:chExt cx="6453579" cy="2223634"/>
          </a:xfrm>
        </p:grpSpPr>
        <p:cxnSp>
          <p:nvCxnSpPr>
            <p:cNvPr id="18" name="Прямая соединительная линия 17"/>
            <p:cNvCxnSpPr/>
            <p:nvPr/>
          </p:nvCxnSpPr>
          <p:spPr>
            <a:xfrm flipV="1">
              <a:off x="2123728" y="2357422"/>
              <a:ext cx="2815883" cy="222363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 flipV="1">
              <a:off x="2123728" y="2374508"/>
              <a:ext cx="6453579" cy="2206548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Группа 36"/>
          <p:cNvGrpSpPr/>
          <p:nvPr/>
        </p:nvGrpSpPr>
        <p:grpSpPr>
          <a:xfrm>
            <a:off x="4415853" y="2912941"/>
            <a:ext cx="4341425" cy="1927318"/>
            <a:chOff x="4415853" y="2912941"/>
            <a:chExt cx="4341425" cy="1927318"/>
          </a:xfrm>
        </p:grpSpPr>
        <p:grpSp>
          <p:nvGrpSpPr>
            <p:cNvPr id="32" name="Группа 31"/>
            <p:cNvGrpSpPr/>
            <p:nvPr/>
          </p:nvGrpSpPr>
          <p:grpSpPr>
            <a:xfrm>
              <a:off x="4415853" y="2912941"/>
              <a:ext cx="1072730" cy="837391"/>
              <a:chOff x="4415853" y="2912941"/>
              <a:chExt cx="1072730" cy="837391"/>
            </a:xfrm>
          </p:grpSpPr>
          <p:sp>
            <p:nvSpPr>
              <p:cNvPr id="27" name="Rectangle 22"/>
              <p:cNvSpPr>
                <a:spLocks noChangeArrowheads="1"/>
              </p:cNvSpPr>
              <p:nvPr/>
            </p:nvSpPr>
            <p:spPr bwMode="gray">
              <a:xfrm>
                <a:off x="4415853" y="2912941"/>
                <a:ext cx="1072730" cy="61555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ru-RU" sz="1400" b="1" dirty="0" smtClean="0">
                    <a:solidFill>
                      <a:schemeClr val="bg1"/>
                    </a:solidFill>
                    <a:latin typeface="Arial" charset="0"/>
                  </a:rPr>
                  <a:t>ВИДЕНИЕ</a:t>
                </a:r>
              </a:p>
              <a:p>
                <a:pPr algn="ctr" eaLnBrk="0" hangingPunct="0"/>
                <a:endParaRPr lang="en-US" sz="2000" b="1" dirty="0">
                  <a:solidFill>
                    <a:schemeClr val="bg1"/>
                  </a:solidFill>
                  <a:latin typeface="Arial" charset="0"/>
                </a:endParaRPr>
              </a:p>
            </p:txBody>
          </p:sp>
          <p:sp>
            <p:nvSpPr>
              <p:cNvPr id="31" name="Rectangle 22"/>
              <p:cNvSpPr>
                <a:spLocks noChangeArrowheads="1"/>
              </p:cNvSpPr>
              <p:nvPr/>
            </p:nvSpPr>
            <p:spPr bwMode="gray">
              <a:xfrm>
                <a:off x="4472683" y="3134779"/>
                <a:ext cx="871201" cy="61555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ru-RU" sz="1400" dirty="0" smtClean="0">
                    <a:solidFill>
                      <a:schemeClr val="bg1"/>
                    </a:solidFill>
                    <a:latin typeface="Arial" charset="0"/>
                  </a:rPr>
                  <a:t>7-10 лет</a:t>
                </a:r>
                <a:endParaRPr lang="ru-RU" sz="1400" dirty="0" smtClean="0">
                  <a:solidFill>
                    <a:srgbClr val="F2E1E5"/>
                  </a:solidFill>
                  <a:latin typeface="Arial" charset="0"/>
                </a:endParaRPr>
              </a:p>
              <a:p>
                <a:pPr algn="ctr" eaLnBrk="0" hangingPunct="0"/>
                <a:endParaRPr lang="en-US" sz="2000" b="1" dirty="0">
                  <a:solidFill>
                    <a:schemeClr val="bg1"/>
                  </a:solidFill>
                  <a:latin typeface="Arial" charset="0"/>
                </a:endParaRPr>
              </a:p>
            </p:txBody>
          </p:sp>
        </p:grpSp>
        <p:sp>
          <p:nvSpPr>
            <p:cNvPr id="33" name="Скругленный прямоугольник 32"/>
            <p:cNvSpPr/>
            <p:nvPr/>
          </p:nvSpPr>
          <p:spPr>
            <a:xfrm>
              <a:off x="6084171" y="3259139"/>
              <a:ext cx="2673107" cy="1581120"/>
            </a:xfrm>
            <a:prstGeom prst="roundRect">
              <a:avLst/>
            </a:prstGeom>
            <a:blipFill>
              <a:blip r:embed="rId6"/>
              <a:stretch>
                <a:fillRect/>
              </a:stretch>
            </a:blip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ectangle 22"/>
          <p:cNvSpPr>
            <a:spLocks noChangeArrowheads="1"/>
          </p:cNvSpPr>
          <p:nvPr/>
        </p:nvSpPr>
        <p:spPr bwMode="gray">
          <a:xfrm>
            <a:off x="3714744" y="5322530"/>
            <a:ext cx="1513556" cy="8925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3200" b="1" dirty="0" smtClean="0">
                <a:solidFill>
                  <a:schemeClr val="bg1"/>
                </a:solidFill>
                <a:latin typeface="Arial" charset="0"/>
              </a:rPr>
              <a:t>Рынок</a:t>
            </a:r>
          </a:p>
          <a:p>
            <a:pPr algn="ctr" eaLnBrk="0" hangingPunct="0"/>
            <a:endParaRPr lang="en-US" sz="2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6072198" y="3263546"/>
            <a:ext cx="2673107" cy="1581120"/>
          </a:xfrm>
          <a:prstGeom prst="roundRect">
            <a:avLst/>
          </a:prstGeom>
          <a:blipFill>
            <a:blip r:embed="rId7"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6072198" y="3252257"/>
            <a:ext cx="2673107" cy="1581120"/>
          </a:xfrm>
          <a:prstGeom prst="roundRect">
            <a:avLst/>
          </a:prstGeom>
          <a:blipFill>
            <a:blip r:embed="rId8"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8" grpId="0" animBg="1"/>
      <p:bldP spid="14" grpId="0" animBg="1"/>
      <p:bldP spid="16" grpId="0" animBg="1"/>
      <p:bldP spid="38" grpId="0"/>
      <p:bldP spid="41" grpId="0" animBg="1"/>
      <p:bldP spid="4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Этапы стратегического планирования</a:t>
            </a:r>
            <a:endParaRPr kumimoji="0" lang="ru-RU" sz="36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rot="5400000">
            <a:off x="-2107453" y="3750471"/>
            <a:ext cx="5072098" cy="158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Группа 10"/>
          <p:cNvGrpSpPr/>
          <p:nvPr/>
        </p:nvGrpSpPr>
        <p:grpSpPr>
          <a:xfrm>
            <a:off x="500034" y="1214422"/>
            <a:ext cx="8215370" cy="5072098"/>
            <a:chOff x="500034" y="1214422"/>
            <a:chExt cx="8215370" cy="507209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500034" y="1214422"/>
              <a:ext cx="8215370" cy="792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00034" y="2085966"/>
              <a:ext cx="8215370" cy="79200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500034" y="2957510"/>
              <a:ext cx="8215370" cy="7920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00034" y="3829054"/>
              <a:ext cx="8215370" cy="792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500034" y="4700598"/>
              <a:ext cx="8215370" cy="792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500034" y="5572140"/>
              <a:ext cx="8215370" cy="71438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Заголовок 1"/>
          <p:cNvSpPr txBox="1">
            <a:spLocks/>
          </p:cNvSpPr>
          <p:nvPr/>
        </p:nvSpPr>
        <p:spPr>
          <a:xfrm>
            <a:off x="500034" y="133472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Определение миссии и видения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00034" y="2196498"/>
            <a:ext cx="8215370" cy="78581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Определение экономической модели бизнеса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00034" y="305826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Определение глобальных целей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500034" y="392003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Формирование корпоративных стратегий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00034" y="478180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Формирование функциональных стратегий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500034" y="5643578"/>
            <a:ext cx="8215370" cy="78581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Формирование инструментальных стратегий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51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6681273" y="3263546"/>
            <a:ext cx="2143140" cy="192882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Этапы стратегического планирования</a:t>
            </a:r>
            <a:endParaRPr kumimoji="0" lang="ru-RU" sz="36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398830" y="3656292"/>
            <a:ext cx="8251089" cy="954372"/>
            <a:chOff x="464315" y="4700598"/>
            <a:chExt cx="8251089" cy="954372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500034" y="4700598"/>
              <a:ext cx="8215370" cy="792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Заголовок 1"/>
            <p:cNvSpPr txBox="1">
              <a:spLocks/>
            </p:cNvSpPr>
            <p:nvPr/>
          </p:nvSpPr>
          <p:spPr>
            <a:xfrm>
              <a:off x="464315" y="4869160"/>
              <a:ext cx="8215370" cy="78581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800" b="1" dirty="0" smtClean="0">
                  <a:solidFill>
                    <a:srgbClr val="B04F62"/>
                  </a:solidFill>
                  <a:latin typeface="Arial" pitchFamily="34" charset="0"/>
                  <a:ea typeface="+mj-ea"/>
                  <a:cs typeface="Arial" pitchFamily="34" charset="0"/>
                </a:rPr>
                <a:t>Формирование корпоративных стратегий</a:t>
              </a:r>
              <a:endParaRPr kumimoji="0" lang="ru-RU" sz="2800" b="1" u="none" strike="noStrike" kern="1200" cap="none" spc="0" normalizeH="0" baseline="0" noProof="0" dirty="0">
                <a:ln>
                  <a:noFill/>
                </a:ln>
                <a:solidFill>
                  <a:srgbClr val="B04F6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</p:grpSp>
      <p:sp>
        <p:nvSpPr>
          <p:cNvPr id="32" name="Прямоугольник 31"/>
          <p:cNvSpPr/>
          <p:nvPr/>
        </p:nvSpPr>
        <p:spPr>
          <a:xfrm>
            <a:off x="415770" y="3359917"/>
            <a:ext cx="1877799" cy="1714512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2391" y="3357562"/>
            <a:ext cx="1877731" cy="171922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3478" y="3357562"/>
            <a:ext cx="1877731" cy="171922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0141" y="3357562"/>
            <a:ext cx="1877731" cy="1719221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</p:pic>
      <p:grpSp>
        <p:nvGrpSpPr>
          <p:cNvPr id="31" name="Группа 30"/>
          <p:cNvGrpSpPr/>
          <p:nvPr/>
        </p:nvGrpSpPr>
        <p:grpSpPr>
          <a:xfrm>
            <a:off x="353454" y="3361065"/>
            <a:ext cx="8455594" cy="2358594"/>
            <a:chOff x="428596" y="3927918"/>
            <a:chExt cx="8455594" cy="2358594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491109" y="3927918"/>
              <a:ext cx="1877799" cy="17145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692897" y="3927918"/>
              <a:ext cx="1877799" cy="17145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4795215" y="3927918"/>
              <a:ext cx="1877799" cy="17145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6897534" y="3927918"/>
              <a:ext cx="1877799" cy="17145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Заголовок 1"/>
            <p:cNvSpPr txBox="1">
              <a:spLocks/>
            </p:cNvSpPr>
            <p:nvPr/>
          </p:nvSpPr>
          <p:spPr>
            <a:xfrm>
              <a:off x="428596" y="5929322"/>
              <a:ext cx="2000264" cy="35719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РОСТА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sp>
          <p:nvSpPr>
            <p:cNvPr id="23" name="Заголовок 1"/>
            <p:cNvSpPr txBox="1">
              <a:spLocks/>
            </p:cNvSpPr>
            <p:nvPr/>
          </p:nvSpPr>
          <p:spPr>
            <a:xfrm>
              <a:off x="2643174" y="5929322"/>
              <a:ext cx="1881201" cy="357190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КОНКУРЕНТНАЯ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sp>
          <p:nvSpPr>
            <p:cNvPr id="26" name="Заголовок 1"/>
            <p:cNvSpPr txBox="1">
              <a:spLocks/>
            </p:cNvSpPr>
            <p:nvPr/>
          </p:nvSpPr>
          <p:spPr>
            <a:xfrm>
              <a:off x="4786314" y="5929322"/>
              <a:ext cx="1833576" cy="357190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ПОРТФЕЛЬНАЯ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sp>
          <p:nvSpPr>
            <p:cNvPr id="29" name="Заголовок 1"/>
            <p:cNvSpPr txBox="1">
              <a:spLocks/>
            </p:cNvSpPr>
            <p:nvPr/>
          </p:nvSpPr>
          <p:spPr>
            <a:xfrm>
              <a:off x="6788676" y="5929322"/>
              <a:ext cx="2095514" cy="357190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b="1" dirty="0" smtClean="0">
                  <a:solidFill>
                    <a:srgbClr val="FFFF00"/>
                  </a:solidFill>
                  <a:latin typeface="Arial" pitchFamily="34" charset="0"/>
                  <a:ea typeface="+mj-ea"/>
                  <a:cs typeface="Arial" pitchFamily="34" charset="0"/>
                </a:rPr>
                <a:t>ОРГАНИЗАЦИОННАЯ</a:t>
              </a:r>
              <a:endParaRPr kumimoji="0" lang="ru-RU" sz="1400" b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9089 L -0.0026 -0.333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-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21" presetClass="entr" presetSubtype="1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Этапы стратегического планирования</a:t>
            </a:r>
            <a:endParaRPr kumimoji="0" lang="ru-RU" sz="36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rot="5400000">
            <a:off x="-2107453" y="3750471"/>
            <a:ext cx="5072098" cy="158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Группа 10"/>
          <p:cNvGrpSpPr/>
          <p:nvPr/>
        </p:nvGrpSpPr>
        <p:grpSpPr>
          <a:xfrm>
            <a:off x="500034" y="1214422"/>
            <a:ext cx="8215370" cy="5072098"/>
            <a:chOff x="500034" y="1214422"/>
            <a:chExt cx="8215370" cy="507209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500034" y="1214422"/>
              <a:ext cx="8215370" cy="792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00034" y="2085966"/>
              <a:ext cx="8215370" cy="79200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500034" y="2957510"/>
              <a:ext cx="8215370" cy="7920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00034" y="3829054"/>
              <a:ext cx="8215370" cy="792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500034" y="4700598"/>
              <a:ext cx="8215370" cy="792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500034" y="5572140"/>
              <a:ext cx="8215370" cy="71438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Заголовок 1"/>
          <p:cNvSpPr txBox="1">
            <a:spLocks/>
          </p:cNvSpPr>
          <p:nvPr/>
        </p:nvSpPr>
        <p:spPr>
          <a:xfrm>
            <a:off x="500034" y="133472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Определение миссии и видения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00034" y="2196498"/>
            <a:ext cx="8215370" cy="78581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Определение экономической модели бизнеса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00034" y="305826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Определение глобальных целей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500034" y="392003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Формирование корпоративных стратегий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00034" y="4781808"/>
            <a:ext cx="8215370" cy="78581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Формирование функциональных стратегий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500034" y="5643578"/>
            <a:ext cx="8215370" cy="78581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B04F62"/>
                </a:solidFill>
                <a:latin typeface="Arial" pitchFamily="34" charset="0"/>
                <a:ea typeface="+mj-ea"/>
                <a:cs typeface="Arial" pitchFamily="34" charset="0"/>
              </a:rPr>
              <a:t>Формирование инструментальных стратегий</a:t>
            </a:r>
            <a:endParaRPr kumimoji="0" lang="ru-RU" sz="2800" b="1" u="none" strike="noStrike" kern="1200" cap="none" spc="0" normalizeH="0" baseline="0" noProof="0" dirty="0">
              <a:ln>
                <a:noFill/>
              </a:ln>
              <a:solidFill>
                <a:srgbClr val="B04F6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71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Этапы стратегического планирования</a:t>
            </a:r>
            <a:endParaRPr kumimoji="0" lang="ru-RU" sz="36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500034" y="4700598"/>
            <a:ext cx="8215370" cy="867020"/>
            <a:chOff x="500034" y="4700598"/>
            <a:chExt cx="8215370" cy="867020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500034" y="4700598"/>
              <a:ext cx="8215370" cy="792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Заголовок 1"/>
            <p:cNvSpPr txBox="1">
              <a:spLocks/>
            </p:cNvSpPr>
            <p:nvPr/>
          </p:nvSpPr>
          <p:spPr>
            <a:xfrm>
              <a:off x="500034" y="4781808"/>
              <a:ext cx="8215370" cy="78581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800" b="1" dirty="0" smtClean="0">
                  <a:solidFill>
                    <a:srgbClr val="B04F62"/>
                  </a:solidFill>
                  <a:latin typeface="Arial" pitchFamily="34" charset="0"/>
                  <a:ea typeface="+mj-ea"/>
                  <a:cs typeface="Arial" pitchFamily="34" charset="0"/>
                </a:rPr>
                <a:t>Формирование функциональных стратегий</a:t>
              </a:r>
              <a:endParaRPr kumimoji="0" lang="ru-RU" sz="2800" b="1" u="none" strike="noStrike" kern="1200" cap="none" spc="0" normalizeH="0" baseline="0" noProof="0" dirty="0">
                <a:ln>
                  <a:noFill/>
                </a:ln>
                <a:solidFill>
                  <a:srgbClr val="B04F6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</p:grpSp>
      <p:sp>
        <p:nvSpPr>
          <p:cNvPr id="19" name="Овал 18"/>
          <p:cNvSpPr/>
          <p:nvPr/>
        </p:nvSpPr>
        <p:spPr>
          <a:xfrm>
            <a:off x="1000100" y="2000240"/>
            <a:ext cx="7143800" cy="435771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214546" y="3000372"/>
            <a:ext cx="1214446" cy="1214446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3955340" y="3286124"/>
            <a:ext cx="1214446" cy="1214446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112945" y="4572008"/>
            <a:ext cx="1214446" cy="1214446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3970333" y="5000636"/>
            <a:ext cx="1214446" cy="1214446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5827721" y="4572008"/>
            <a:ext cx="1214446" cy="1214446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5715008" y="3000372"/>
            <a:ext cx="1214446" cy="1214446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3417803" y="2143116"/>
            <a:ext cx="2298001" cy="646331"/>
          </a:xfrm>
          <a:prstGeom prst="rect">
            <a:avLst/>
          </a:prstGeom>
          <a:solidFill>
            <a:srgbClr val="7C7B8D"/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Информационная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стратегия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28874" y="2643182"/>
            <a:ext cx="1028680" cy="307777"/>
          </a:xfrm>
          <a:prstGeom prst="rect">
            <a:avLst/>
          </a:prstGeom>
          <a:solidFill>
            <a:srgbClr val="7C7B8D"/>
          </a:solidFill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маркетинг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71670" y="4264231"/>
            <a:ext cx="1347798" cy="307777"/>
          </a:xfrm>
          <a:prstGeom prst="rect">
            <a:avLst/>
          </a:prstGeom>
          <a:solidFill>
            <a:srgbClr val="7C7B8D"/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производство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60699" y="4692859"/>
            <a:ext cx="1011367" cy="307777"/>
          </a:xfrm>
          <a:prstGeom prst="rect">
            <a:avLst/>
          </a:prstGeom>
          <a:solidFill>
            <a:srgbClr val="7C7B8D"/>
          </a:solidFill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логистика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121165" y="2965203"/>
            <a:ext cx="950901" cy="307777"/>
          </a:xfrm>
          <a:prstGeom prst="rect">
            <a:avLst/>
          </a:prstGeom>
          <a:solidFill>
            <a:srgbClr val="7C7B8D"/>
          </a:solidFill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финансы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776053" y="2643182"/>
            <a:ext cx="1081963" cy="307777"/>
          </a:xfrm>
          <a:prstGeom prst="rect">
            <a:avLst/>
          </a:prstGeom>
          <a:solidFill>
            <a:srgbClr val="7C7B8D"/>
          </a:solidFill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инновации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995977" y="4264231"/>
            <a:ext cx="975332" cy="307777"/>
          </a:xfrm>
          <a:prstGeom prst="rect">
            <a:avLst/>
          </a:prstGeom>
          <a:solidFill>
            <a:srgbClr val="7C7B8D"/>
          </a:solidFill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персонал</a:t>
            </a:r>
            <a:endParaRPr lang="ru-RU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71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0611E-6 L -0.00382 -0.531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2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0"/>
                            </p:stCondLst>
                            <p:childTnLst>
                              <p:par>
                                <p:cTn id="7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Организационная стратегия</a:t>
            </a:r>
            <a:endParaRPr kumimoji="0" lang="ru-RU" sz="36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0" y="3571876"/>
            <a:ext cx="9144000" cy="2357446"/>
            <a:chOff x="0" y="1000116"/>
            <a:chExt cx="9144000" cy="2357446"/>
          </a:xfrm>
        </p:grpSpPr>
        <p:sp>
          <p:nvSpPr>
            <p:cNvPr id="5" name="Заголовок 1"/>
            <p:cNvSpPr txBox="1">
              <a:spLocks/>
            </p:cNvSpPr>
            <p:nvPr/>
          </p:nvSpPr>
          <p:spPr>
            <a:xfrm>
              <a:off x="0" y="1000116"/>
              <a:ext cx="9144000" cy="114300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8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Объекты </a:t>
              </a:r>
              <a:endParaRPr kumimoji="0" lang="ru-RU" sz="28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479623" y="1643050"/>
              <a:ext cx="8184754" cy="1714512"/>
              <a:chOff x="479623" y="1643050"/>
              <a:chExt cx="8184754" cy="1714512"/>
            </a:xfrm>
            <a:noFill/>
          </p:grpSpPr>
          <p:sp>
            <p:nvSpPr>
              <p:cNvPr id="6" name="Прямоугольник 5"/>
              <p:cNvSpPr/>
              <p:nvPr/>
            </p:nvSpPr>
            <p:spPr>
              <a:xfrm>
                <a:off x="479623" y="1643050"/>
                <a:ext cx="1877799" cy="1714512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2581941" y="1643050"/>
                <a:ext cx="1877799" cy="1714512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4684259" y="1643050"/>
                <a:ext cx="1877799" cy="1714512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6786578" y="1643050"/>
                <a:ext cx="1877799" cy="1714512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20" name="Группа 19"/>
          <p:cNvGrpSpPr/>
          <p:nvPr/>
        </p:nvGrpSpPr>
        <p:grpSpPr>
          <a:xfrm>
            <a:off x="428596" y="4214810"/>
            <a:ext cx="2000264" cy="2071702"/>
            <a:chOff x="428596" y="1643050"/>
            <a:chExt cx="2000264" cy="2071702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485041" y="1643050"/>
              <a:ext cx="1877799" cy="1714512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Заголовок 1"/>
            <p:cNvSpPr txBox="1">
              <a:spLocks/>
            </p:cNvSpPr>
            <p:nvPr/>
          </p:nvSpPr>
          <p:spPr>
            <a:xfrm>
              <a:off x="428596" y="3357562"/>
              <a:ext cx="2000264" cy="35719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Структура 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2524111" y="4214810"/>
            <a:ext cx="2000264" cy="2071702"/>
            <a:chOff x="2524111" y="1643050"/>
            <a:chExt cx="2000264" cy="2071702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2587359" y="1643050"/>
              <a:ext cx="1877799" cy="1714512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Заголовок 1"/>
            <p:cNvSpPr txBox="1">
              <a:spLocks/>
            </p:cNvSpPr>
            <p:nvPr/>
          </p:nvSpPr>
          <p:spPr>
            <a:xfrm>
              <a:off x="2524111" y="3357562"/>
              <a:ext cx="2000264" cy="35719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Бизнес процессы 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4619626" y="4214810"/>
            <a:ext cx="2000264" cy="2071702"/>
            <a:chOff x="4619626" y="1643050"/>
            <a:chExt cx="2000264" cy="2071702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4689677" y="1643050"/>
              <a:ext cx="1877799" cy="1714512"/>
            </a:xfrm>
            <a:prstGeom prst="rect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Заголовок 1"/>
            <p:cNvSpPr txBox="1">
              <a:spLocks/>
            </p:cNvSpPr>
            <p:nvPr/>
          </p:nvSpPr>
          <p:spPr>
            <a:xfrm>
              <a:off x="4619626" y="3357562"/>
              <a:ext cx="2000264" cy="357190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Корпоративная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Arial" pitchFamily="34" charset="0"/>
                  <a:ea typeface="+mj-ea"/>
                  <a:cs typeface="Arial" pitchFamily="34" charset="0"/>
                </a:rPr>
                <a:t>культура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6715140" y="4214810"/>
            <a:ext cx="2000264" cy="2071702"/>
            <a:chOff x="6715140" y="1643050"/>
            <a:chExt cx="2000264" cy="2071702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6791996" y="1643050"/>
              <a:ext cx="1877799" cy="1714512"/>
            </a:xfrm>
            <a:prstGeom prst="rect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Заголовок 1"/>
            <p:cNvSpPr txBox="1">
              <a:spLocks/>
            </p:cNvSpPr>
            <p:nvPr/>
          </p:nvSpPr>
          <p:spPr>
            <a:xfrm>
              <a:off x="6715140" y="3357562"/>
              <a:ext cx="2000264" cy="35719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Мотивация 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</p:grpSp>
      <p:sp>
        <p:nvSpPr>
          <p:cNvPr id="24" name="Заголовок 1"/>
          <p:cNvSpPr txBox="1">
            <a:spLocks/>
          </p:cNvSpPr>
          <p:nvPr/>
        </p:nvSpPr>
        <p:spPr>
          <a:xfrm>
            <a:off x="-32" y="1071546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Назначение  </a:t>
            </a:r>
            <a:endParaRPr kumimoji="0" lang="ru-RU" sz="28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928662" y="1857364"/>
            <a:ext cx="285752" cy="1071570"/>
            <a:chOff x="928662" y="1857364"/>
            <a:chExt cx="285752" cy="1071570"/>
          </a:xfrm>
        </p:grpSpPr>
        <p:sp>
          <p:nvSpPr>
            <p:cNvPr id="25" name="Нашивка 24"/>
            <p:cNvSpPr/>
            <p:nvPr/>
          </p:nvSpPr>
          <p:spPr>
            <a:xfrm>
              <a:off x="928662" y="1857364"/>
              <a:ext cx="285752" cy="285752"/>
            </a:xfrm>
            <a:prstGeom prst="chevron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6" name="Нашивка 25"/>
            <p:cNvSpPr/>
            <p:nvPr/>
          </p:nvSpPr>
          <p:spPr>
            <a:xfrm>
              <a:off x="928662" y="2643182"/>
              <a:ext cx="285752" cy="285752"/>
            </a:xfrm>
            <a:prstGeom prst="chevron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28" name="Заголовок 1"/>
          <p:cNvSpPr txBox="1">
            <a:spLocks/>
          </p:cNvSpPr>
          <p:nvPr/>
        </p:nvSpPr>
        <p:spPr>
          <a:xfrm>
            <a:off x="1357290" y="1785926"/>
            <a:ext cx="7072362" cy="57150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Развитие инструментов повышения управляемости бизнеса</a:t>
            </a:r>
            <a:endParaRPr kumimoji="0" lang="ru-RU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1357290" y="2466439"/>
            <a:ext cx="7072362" cy="571504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spcBef>
                <a:spcPct val="0"/>
              </a:spcBef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Повышение скорости и точности «реакций» компании </a:t>
            </a:r>
          </a:p>
          <a:p>
            <a:pPr>
              <a:spcBef>
                <a:spcPct val="0"/>
              </a:spcBef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на </a:t>
            </a:r>
            <a:r>
              <a:rPr lang="ru-RU" dirty="0" err="1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целеполагание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 собственника</a:t>
            </a:r>
            <a:endParaRPr kumimoji="0" lang="ru-RU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4" grpId="0"/>
      <p:bldP spid="28" grpId="0"/>
      <p:bldP spid="29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Инновационная стратегия</a:t>
            </a:r>
            <a:endParaRPr kumimoji="0" lang="ru-RU" sz="36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30" name="Группа 29"/>
          <p:cNvGrpSpPr/>
          <p:nvPr/>
        </p:nvGrpSpPr>
        <p:grpSpPr>
          <a:xfrm>
            <a:off x="98817" y="3532771"/>
            <a:ext cx="9144000" cy="2396551"/>
            <a:chOff x="98817" y="3532771"/>
            <a:chExt cx="9144000" cy="2396551"/>
          </a:xfrm>
        </p:grpSpPr>
        <p:sp>
          <p:nvSpPr>
            <p:cNvPr id="5" name="Заголовок 1"/>
            <p:cNvSpPr txBox="1">
              <a:spLocks/>
            </p:cNvSpPr>
            <p:nvPr/>
          </p:nvSpPr>
          <p:spPr>
            <a:xfrm>
              <a:off x="98817" y="3532771"/>
              <a:ext cx="9144000" cy="114300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8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Объекты </a:t>
              </a:r>
              <a:endParaRPr kumimoji="0" lang="ru-RU" sz="28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619672" y="4214810"/>
              <a:ext cx="1877799" cy="17145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721990" y="4214810"/>
              <a:ext cx="1877799" cy="17145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824308" y="4214810"/>
              <a:ext cx="1877799" cy="17145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3709566" y="4213284"/>
            <a:ext cx="2000264" cy="2104039"/>
            <a:chOff x="3670685" y="4247147"/>
            <a:chExt cx="2000264" cy="2104039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3705261" y="4247147"/>
              <a:ext cx="1855648" cy="1714512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Заголовок 1"/>
            <p:cNvSpPr txBox="1">
              <a:spLocks/>
            </p:cNvSpPr>
            <p:nvPr/>
          </p:nvSpPr>
          <p:spPr>
            <a:xfrm>
              <a:off x="3670685" y="5993996"/>
              <a:ext cx="2000264" cy="35719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Процессы 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</p:grpSp>
      <p:sp>
        <p:nvSpPr>
          <p:cNvPr id="24" name="Заголовок 1"/>
          <p:cNvSpPr txBox="1">
            <a:spLocks/>
          </p:cNvSpPr>
          <p:nvPr/>
        </p:nvSpPr>
        <p:spPr>
          <a:xfrm>
            <a:off x="-32" y="1071546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Назначение  </a:t>
            </a:r>
            <a:endParaRPr kumimoji="0" lang="ru-RU" sz="28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928662" y="1857364"/>
            <a:ext cx="285752" cy="1071570"/>
            <a:chOff x="928662" y="1857364"/>
            <a:chExt cx="285752" cy="1071570"/>
          </a:xfrm>
        </p:grpSpPr>
        <p:sp>
          <p:nvSpPr>
            <p:cNvPr id="25" name="Нашивка 24"/>
            <p:cNvSpPr/>
            <p:nvPr/>
          </p:nvSpPr>
          <p:spPr>
            <a:xfrm>
              <a:off x="928662" y="1857364"/>
              <a:ext cx="285752" cy="285752"/>
            </a:xfrm>
            <a:prstGeom prst="chevron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6" name="Нашивка 25"/>
            <p:cNvSpPr/>
            <p:nvPr/>
          </p:nvSpPr>
          <p:spPr>
            <a:xfrm>
              <a:off x="928662" y="2643182"/>
              <a:ext cx="285752" cy="285752"/>
            </a:xfrm>
            <a:prstGeom prst="chevron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28" name="Заголовок 1"/>
          <p:cNvSpPr txBox="1">
            <a:spLocks/>
          </p:cNvSpPr>
          <p:nvPr/>
        </p:nvSpPr>
        <p:spPr>
          <a:xfrm>
            <a:off x="1357290" y="1785926"/>
            <a:ext cx="7072362" cy="57150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kumimoji="0" lang="ru-RU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Развитие технологии производства и управления</a:t>
            </a:r>
            <a:endParaRPr kumimoji="0" lang="ru-RU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1357290" y="2466439"/>
            <a:ext cx="7072362" cy="571504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spcBef>
                <a:spcPct val="0"/>
              </a:spcBef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Совершенствование линейки товаров/услуг,</a:t>
            </a:r>
          </a:p>
          <a:p>
            <a:pPr>
              <a:spcBef>
                <a:spcPct val="0"/>
              </a:spcBef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повышение их потребительских качеств</a:t>
            </a:r>
            <a:endParaRPr kumimoji="0" lang="ru-RU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34" name="Группа 33"/>
          <p:cNvGrpSpPr/>
          <p:nvPr/>
        </p:nvGrpSpPr>
        <p:grpSpPr>
          <a:xfrm>
            <a:off x="1575170" y="4231268"/>
            <a:ext cx="2000264" cy="2119918"/>
            <a:chOff x="1575170" y="4231268"/>
            <a:chExt cx="2000264" cy="2119918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1619672" y="4231268"/>
              <a:ext cx="1894529" cy="1702364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Заголовок 1"/>
            <p:cNvSpPr txBox="1">
              <a:spLocks/>
            </p:cNvSpPr>
            <p:nvPr/>
          </p:nvSpPr>
          <p:spPr>
            <a:xfrm>
              <a:off x="1575170" y="5993996"/>
              <a:ext cx="2000264" cy="35719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Технологии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5766200" y="4231268"/>
            <a:ext cx="2000264" cy="2119918"/>
            <a:chOff x="5766200" y="4231268"/>
            <a:chExt cx="2000264" cy="2119918"/>
          </a:xfrm>
        </p:grpSpPr>
        <p:sp>
          <p:nvSpPr>
            <p:cNvPr id="18" name="Заголовок 1"/>
            <p:cNvSpPr txBox="1">
              <a:spLocks/>
            </p:cNvSpPr>
            <p:nvPr/>
          </p:nvSpPr>
          <p:spPr>
            <a:xfrm>
              <a:off x="5766200" y="5993996"/>
              <a:ext cx="2000264" cy="357190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Arial" pitchFamily="34" charset="0"/>
                  <a:ea typeface="+mj-ea"/>
                  <a:cs typeface="Arial" pitchFamily="34" charset="0"/>
                </a:rPr>
                <a:t>Исполнители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6153"/>
            <a:stretch/>
          </p:blipFill>
          <p:spPr>
            <a:xfrm>
              <a:off x="5824308" y="4231268"/>
              <a:ext cx="1882679" cy="16965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2079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4" grpId="0"/>
      <p:bldP spid="28" grpId="0"/>
      <p:bldP spid="2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chemeClr val="accent2"/>
                </a:solidFill>
                <a:latin typeface="Arial" pitchFamily="34" charset="0"/>
                <a:ea typeface="+mj-ea"/>
                <a:cs typeface="Arial" pitchFamily="34" charset="0"/>
              </a:rPr>
              <a:t>Информационная стратегия</a:t>
            </a:r>
            <a:endParaRPr kumimoji="0" lang="ru-RU" sz="36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30" name="Группа 29"/>
          <p:cNvGrpSpPr/>
          <p:nvPr/>
        </p:nvGrpSpPr>
        <p:grpSpPr>
          <a:xfrm>
            <a:off x="98817" y="3532771"/>
            <a:ext cx="9144000" cy="2396551"/>
            <a:chOff x="98817" y="3532771"/>
            <a:chExt cx="9144000" cy="2396551"/>
          </a:xfrm>
        </p:grpSpPr>
        <p:sp>
          <p:nvSpPr>
            <p:cNvPr id="5" name="Заголовок 1"/>
            <p:cNvSpPr txBox="1">
              <a:spLocks/>
            </p:cNvSpPr>
            <p:nvPr/>
          </p:nvSpPr>
          <p:spPr>
            <a:xfrm>
              <a:off x="98817" y="3532771"/>
              <a:ext cx="9144000" cy="1143000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8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Объекты </a:t>
              </a:r>
              <a:endParaRPr kumimoji="0" lang="ru-RU" sz="28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619672" y="4214810"/>
              <a:ext cx="1877799" cy="17145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721990" y="4214810"/>
              <a:ext cx="1877799" cy="17145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824308" y="4214810"/>
              <a:ext cx="1877799" cy="17145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3711785" y="4213284"/>
            <a:ext cx="2000264" cy="2240051"/>
            <a:chOff x="3670685" y="4247147"/>
            <a:chExt cx="2000264" cy="2240051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3705261" y="4247147"/>
              <a:ext cx="1855648" cy="1714512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Заголовок 1"/>
            <p:cNvSpPr txBox="1">
              <a:spLocks/>
            </p:cNvSpPr>
            <p:nvPr/>
          </p:nvSpPr>
          <p:spPr>
            <a:xfrm>
              <a:off x="3670685" y="5993995"/>
              <a:ext cx="2000264" cy="493203"/>
            </a:xfrm>
            <a:prstGeom prst="rect">
              <a:avLst/>
            </a:prstGeom>
          </p:spPr>
          <p:txBody>
            <a:bodyPr>
              <a:normAutofit lnSpcReduction="1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Программное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 обеспечение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</p:grpSp>
      <p:sp>
        <p:nvSpPr>
          <p:cNvPr id="24" name="Заголовок 1"/>
          <p:cNvSpPr txBox="1">
            <a:spLocks/>
          </p:cNvSpPr>
          <p:nvPr/>
        </p:nvSpPr>
        <p:spPr>
          <a:xfrm>
            <a:off x="-32" y="1071546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Назначение  </a:t>
            </a:r>
            <a:endParaRPr kumimoji="0" lang="ru-RU" sz="28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928662" y="1857364"/>
            <a:ext cx="285752" cy="1071570"/>
            <a:chOff x="928662" y="1857364"/>
            <a:chExt cx="285752" cy="1071570"/>
          </a:xfrm>
        </p:grpSpPr>
        <p:sp>
          <p:nvSpPr>
            <p:cNvPr id="25" name="Нашивка 24"/>
            <p:cNvSpPr/>
            <p:nvPr/>
          </p:nvSpPr>
          <p:spPr>
            <a:xfrm>
              <a:off x="928662" y="1857364"/>
              <a:ext cx="285752" cy="285752"/>
            </a:xfrm>
            <a:prstGeom prst="chevron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6" name="Нашивка 25"/>
            <p:cNvSpPr/>
            <p:nvPr/>
          </p:nvSpPr>
          <p:spPr>
            <a:xfrm>
              <a:off x="928662" y="2643182"/>
              <a:ext cx="285752" cy="285752"/>
            </a:xfrm>
            <a:prstGeom prst="chevron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28" name="Заголовок 1"/>
          <p:cNvSpPr txBox="1">
            <a:spLocks/>
          </p:cNvSpPr>
          <p:nvPr/>
        </p:nvSpPr>
        <p:spPr>
          <a:xfrm>
            <a:off x="1357290" y="1857364"/>
            <a:ext cx="7072362" cy="57150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kumimoji="0" lang="ru-RU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Превращение информации в доходы</a:t>
            </a:r>
            <a:endParaRPr kumimoji="0" lang="ru-RU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1357290" y="2609307"/>
            <a:ext cx="7072362" cy="571504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spcBef>
                <a:spcPct val="0"/>
              </a:spcBef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Повышение качества и скорости принимаемых решений</a:t>
            </a:r>
          </a:p>
        </p:txBody>
      </p:sp>
      <p:grpSp>
        <p:nvGrpSpPr>
          <p:cNvPr id="34" name="Группа 33"/>
          <p:cNvGrpSpPr/>
          <p:nvPr/>
        </p:nvGrpSpPr>
        <p:grpSpPr>
          <a:xfrm>
            <a:off x="1575170" y="4231268"/>
            <a:ext cx="2000264" cy="2222067"/>
            <a:chOff x="1575170" y="4231268"/>
            <a:chExt cx="2000264" cy="2222067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1619672" y="4231268"/>
              <a:ext cx="1894529" cy="1702364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Заголовок 1"/>
            <p:cNvSpPr txBox="1">
              <a:spLocks/>
            </p:cNvSpPr>
            <p:nvPr/>
          </p:nvSpPr>
          <p:spPr>
            <a:xfrm>
              <a:off x="1575170" y="5993995"/>
              <a:ext cx="2000264" cy="459340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Аппаратное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400" dirty="0" smtClean="0">
                  <a:solidFill>
                    <a:schemeClr val="bg1"/>
                  </a:solidFill>
                  <a:latin typeface="Arial" pitchFamily="34" charset="0"/>
                  <a:ea typeface="+mj-ea"/>
                  <a:cs typeface="Arial" pitchFamily="34" charset="0"/>
                </a:rPr>
                <a:t>обеспечение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5763075" y="4222121"/>
            <a:ext cx="2000264" cy="2187276"/>
            <a:chOff x="5763075" y="4222121"/>
            <a:chExt cx="2000264" cy="2187276"/>
          </a:xfrm>
        </p:grpSpPr>
        <p:sp>
          <p:nvSpPr>
            <p:cNvPr id="18" name="Заголовок 1"/>
            <p:cNvSpPr txBox="1">
              <a:spLocks/>
            </p:cNvSpPr>
            <p:nvPr/>
          </p:nvSpPr>
          <p:spPr>
            <a:xfrm>
              <a:off x="5763075" y="6052207"/>
              <a:ext cx="2000264" cy="357190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Arial" pitchFamily="34" charset="0"/>
                  <a:ea typeface="+mj-ea"/>
                  <a:cs typeface="Arial" pitchFamily="34" charset="0"/>
                </a:rPr>
                <a:t>Пользователи</a:t>
              </a:r>
              <a:endParaRPr kumimoji="0" lang="ru-RU" sz="140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87" r="4967"/>
            <a:stretch/>
          </p:blipFill>
          <p:spPr>
            <a:xfrm>
              <a:off x="5812929" y="4222121"/>
              <a:ext cx="1889178" cy="17206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57372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4" grpId="0"/>
      <p:bldP spid="28" grpId="0"/>
      <p:bldP spid="29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Цифровая трансформация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1000108"/>
            <a:ext cx="86439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Ключевые задачи</a:t>
            </a:r>
            <a:endParaRPr lang="ru-RU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1643042" y="1558909"/>
            <a:ext cx="7286676" cy="9188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Совершенствование коммуникаций с потребителем и продажи </a:t>
            </a:r>
            <a:r>
              <a:rPr lang="ru-RU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(внедрение инструментов аналитики, вариативности, </a:t>
            </a:r>
            <a:r>
              <a:rPr lang="ru-RU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адаптивности и </a:t>
            </a:r>
            <a:r>
              <a:rPr lang="ru-RU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прогнозирования)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857224" y="1785926"/>
            <a:ext cx="468000" cy="4254214"/>
            <a:chOff x="857224" y="1785926"/>
            <a:chExt cx="468000" cy="4254214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857224" y="1785926"/>
              <a:ext cx="468000" cy="4680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857224" y="2732480"/>
              <a:ext cx="468000" cy="4680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857224" y="3679034"/>
              <a:ext cx="468000" cy="4680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857224" y="4625588"/>
              <a:ext cx="468000" cy="4680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857224" y="5572140"/>
              <a:ext cx="461970" cy="4680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" name="Объект 2"/>
          <p:cNvSpPr txBox="1">
            <a:spLocks/>
          </p:cNvSpPr>
          <p:nvPr/>
        </p:nvSpPr>
        <p:spPr>
          <a:xfrm>
            <a:off x="1571604" y="2644109"/>
            <a:ext cx="7286676" cy="9521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Повышение </a:t>
            </a:r>
            <a:r>
              <a:rPr lang="ru-RU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конкурентоспособности бизнеса </a:t>
            </a:r>
            <a:r>
              <a:rPr lang="ru-RU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(рост </a:t>
            </a:r>
            <a:r>
              <a:rPr lang="ru-RU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скорости и качества принятия решений, сокращение  рисков и снижение себестоимости продуктов/ услуг)</a:t>
            </a:r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1571604" y="3596307"/>
            <a:ext cx="7286676" cy="7858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Оптимизация </a:t>
            </a:r>
            <a:r>
              <a:rPr lang="ru-RU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процессов</a:t>
            </a:r>
            <a:r>
              <a:rPr lang="ru-RU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(внедрение интеграции на всех этапах: сайт </a:t>
            </a:r>
            <a:r>
              <a:rPr lang="ru-RU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-склад, плата - бухгалтерия, </a:t>
            </a:r>
            <a:r>
              <a:rPr lang="ru-RU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доставка — </a:t>
            </a:r>
            <a:r>
              <a:rPr lang="ru-RU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логистика, </a:t>
            </a:r>
            <a:r>
              <a:rPr lang="ru-RU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служба </a:t>
            </a:r>
            <a:r>
              <a:rPr lang="ru-RU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поддержки -  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Call</a:t>
            </a:r>
            <a:r>
              <a:rPr lang="ru-RU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-центр)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1571604" y="4637729"/>
            <a:ext cx="7286676" cy="785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Внедрение </a:t>
            </a:r>
            <a:r>
              <a:rPr lang="ru-RU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инноваций </a:t>
            </a:r>
            <a:r>
              <a:rPr lang="en-US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совершенствование линейки продуктов/услуг, реновации производства</a:t>
            </a:r>
            <a:r>
              <a:rPr lang="ru-RU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1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1571604" y="5500702"/>
            <a:ext cx="7286676" cy="785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Управление </a:t>
            </a:r>
            <a:r>
              <a:rPr lang="ru-RU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ценностью продукта </a:t>
            </a:r>
            <a:r>
              <a:rPr lang="ru-RU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(использование </a:t>
            </a:r>
            <a:r>
              <a:rPr lang="ru-RU" sz="18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digital</a:t>
            </a:r>
            <a:r>
              <a:rPr lang="ru-RU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позволит повысить ценность продукта/услуги для клиента)</a:t>
            </a:r>
          </a:p>
        </p:txBody>
      </p:sp>
      <p:pic>
        <p:nvPicPr>
          <p:cNvPr id="19" name="Рисунок 18" descr="Untitled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1785926"/>
            <a:ext cx="457585" cy="405050"/>
          </a:xfrm>
          <a:prstGeom prst="rect">
            <a:avLst/>
          </a:prstGeom>
        </p:spPr>
      </p:pic>
      <p:pic>
        <p:nvPicPr>
          <p:cNvPr id="20" name="Рисунок 19" descr="Untitled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2732480"/>
            <a:ext cx="457585" cy="405050"/>
          </a:xfrm>
          <a:prstGeom prst="rect">
            <a:avLst/>
          </a:prstGeom>
        </p:spPr>
      </p:pic>
      <p:pic>
        <p:nvPicPr>
          <p:cNvPr id="21" name="Рисунок 20" descr="Untitled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3679034"/>
            <a:ext cx="457585" cy="405050"/>
          </a:xfrm>
          <a:prstGeom prst="rect">
            <a:avLst/>
          </a:prstGeom>
        </p:spPr>
      </p:pic>
      <p:pic>
        <p:nvPicPr>
          <p:cNvPr id="22" name="Рисунок 21" descr="Untitled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4625588"/>
            <a:ext cx="457585" cy="405050"/>
          </a:xfrm>
          <a:prstGeom prst="rect">
            <a:avLst/>
          </a:prstGeom>
        </p:spPr>
      </p:pic>
      <p:pic>
        <p:nvPicPr>
          <p:cNvPr id="23" name="Рисунок 22" descr="Untitled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5572140"/>
            <a:ext cx="457585" cy="40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23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255742"/>
            <a:ext cx="9144000" cy="11430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Инструменты </a:t>
            </a:r>
            <a:r>
              <a:rPr lang="ru-RU" sz="4000" b="1" dirty="0" err="1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digital</a:t>
            </a:r>
            <a:r>
              <a:rPr lang="ru-RU" sz="4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-трансформации</a:t>
            </a:r>
            <a:r>
              <a:rPr lang="ru-RU" sz="4000" dirty="0">
                <a:latin typeface="Arial" pitchFamily="34" charset="0"/>
                <a:cs typeface="Arial" pitchFamily="34" charset="0"/>
              </a:rPr>
              <a:t/>
            </a:r>
            <a:br>
              <a:rPr lang="ru-RU" sz="4000" dirty="0">
                <a:latin typeface="Arial" pitchFamily="34" charset="0"/>
                <a:cs typeface="Arial" pitchFamily="34" charset="0"/>
              </a:rPr>
            </a:b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6" name="Рисунок 5" descr="часы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214554"/>
            <a:ext cx="3238500" cy="3238500"/>
          </a:xfrm>
          <a:prstGeom prst="rect">
            <a:avLst/>
          </a:prstGeom>
        </p:spPr>
      </p:pic>
      <p:grpSp>
        <p:nvGrpSpPr>
          <p:cNvPr id="2" name="Группа 17"/>
          <p:cNvGrpSpPr/>
          <p:nvPr/>
        </p:nvGrpSpPr>
        <p:grpSpPr>
          <a:xfrm>
            <a:off x="1357290" y="2000240"/>
            <a:ext cx="2071702" cy="1785951"/>
            <a:chOff x="1357290" y="2000240"/>
            <a:chExt cx="2071702" cy="1785951"/>
          </a:xfrm>
        </p:grpSpPr>
        <p:grpSp>
          <p:nvGrpSpPr>
            <p:cNvPr id="3" name="Группа 16"/>
            <p:cNvGrpSpPr/>
            <p:nvPr/>
          </p:nvGrpSpPr>
          <p:grpSpPr>
            <a:xfrm>
              <a:off x="1891223" y="2000240"/>
              <a:ext cx="1024593" cy="1785951"/>
              <a:chOff x="1891223" y="2000240"/>
              <a:chExt cx="1024593" cy="1785951"/>
            </a:xfrm>
          </p:grpSpPr>
          <p:cxnSp>
            <p:nvCxnSpPr>
              <p:cNvPr id="8" name="Прямая соединительная линия 7"/>
              <p:cNvCxnSpPr/>
              <p:nvPr/>
            </p:nvCxnSpPr>
            <p:spPr>
              <a:xfrm rot="16200000" flipH="1">
                <a:off x="1016248" y="2875215"/>
                <a:ext cx="1785950" cy="3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Прямая соединительная линия 8"/>
              <p:cNvCxnSpPr/>
              <p:nvPr/>
            </p:nvCxnSpPr>
            <p:spPr>
              <a:xfrm flipH="1">
                <a:off x="1928802" y="2071678"/>
                <a:ext cx="987014" cy="171451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4" name="Прямая со стрелкой 13"/>
            <p:cNvCxnSpPr/>
            <p:nvPr/>
          </p:nvCxnSpPr>
          <p:spPr>
            <a:xfrm>
              <a:off x="1357290" y="2071678"/>
              <a:ext cx="500066" cy="1588"/>
            </a:xfrm>
            <a:prstGeom prst="straightConnector1">
              <a:avLst/>
            </a:prstGeom>
            <a:ln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 flipH="1">
              <a:off x="2928926" y="2081466"/>
              <a:ext cx="500066" cy="1588"/>
            </a:xfrm>
            <a:prstGeom prst="straightConnector1">
              <a:avLst/>
            </a:prstGeom>
            <a:ln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2008359" y="1809503"/>
            <a:ext cx="79220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 мин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3746942" y="1809503"/>
            <a:ext cx="4857506" cy="399576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4542036" y="1157804"/>
            <a:ext cx="3270324" cy="485246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Спикер  </a:t>
            </a:r>
            <a:endParaRPr kumimoji="0" lang="ru-RU" sz="28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77243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  <p:bldP spid="16" grpId="1"/>
      <p:bldP spid="67" grpId="0" animBg="1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Группа 39"/>
          <p:cNvGrpSpPr/>
          <p:nvPr/>
        </p:nvGrpSpPr>
        <p:grpSpPr>
          <a:xfrm>
            <a:off x="3271123" y="1571612"/>
            <a:ext cx="2541605" cy="1571636"/>
            <a:chOff x="3271123" y="1571612"/>
            <a:chExt cx="2541605" cy="1571636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3312398" y="1643050"/>
              <a:ext cx="2500330" cy="1500198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3286116" y="1871481"/>
              <a:ext cx="250033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Реализация,  контроль и оценка результатов</a:t>
              </a:r>
            </a:p>
            <a:p>
              <a:pPr algn="ctr"/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32" name="Группа 31"/>
            <p:cNvGrpSpPr/>
            <p:nvPr/>
          </p:nvGrpSpPr>
          <p:grpSpPr>
            <a:xfrm>
              <a:off x="3271123" y="1571612"/>
              <a:ext cx="357190" cy="357190"/>
              <a:chOff x="642910" y="4572008"/>
              <a:chExt cx="357190" cy="357190"/>
            </a:xfrm>
          </p:grpSpPr>
          <p:sp>
            <p:nvSpPr>
              <p:cNvPr id="33" name="Овал 32"/>
              <p:cNvSpPr/>
              <p:nvPr/>
            </p:nvSpPr>
            <p:spPr>
              <a:xfrm>
                <a:off x="642910" y="4572008"/>
                <a:ext cx="357190" cy="357190"/>
              </a:xfrm>
              <a:prstGeom prst="ellipse">
                <a:avLst/>
              </a:prstGeom>
              <a:solidFill>
                <a:srgbClr val="B8617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650052" y="4598843"/>
                <a:ext cx="30489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solidFill>
                      <a:schemeClr val="bg1"/>
                    </a:solidFill>
                    <a:latin typeface="Arial Black" pitchFamily="34" charset="0"/>
                  </a:rPr>
                  <a:t>6</a:t>
                </a:r>
                <a:endParaRPr lang="ru-RU" sz="1400" dirty="0">
                  <a:solidFill>
                    <a:schemeClr val="bg1"/>
                  </a:solidFill>
                  <a:latin typeface="Arial Black" pitchFamily="34" charset="0"/>
                </a:endParaRPr>
              </a:p>
            </p:txBody>
          </p:sp>
        </p:grpSp>
      </p:grpSp>
      <p:grpSp>
        <p:nvGrpSpPr>
          <p:cNvPr id="38" name="Группа 37"/>
          <p:cNvGrpSpPr/>
          <p:nvPr/>
        </p:nvGrpSpPr>
        <p:grpSpPr>
          <a:xfrm>
            <a:off x="4572000" y="3071810"/>
            <a:ext cx="2500330" cy="1571636"/>
            <a:chOff x="4572000" y="3071810"/>
            <a:chExt cx="2500330" cy="1571636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4572000" y="3143248"/>
              <a:ext cx="2500330" cy="150019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4572000" y="3568487"/>
              <a:ext cx="250033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Формирование Программы </a:t>
              </a:r>
            </a:p>
          </p:txBody>
        </p:sp>
        <p:grpSp>
          <p:nvGrpSpPr>
            <p:cNvPr id="29" name="Группа 28"/>
            <p:cNvGrpSpPr/>
            <p:nvPr/>
          </p:nvGrpSpPr>
          <p:grpSpPr>
            <a:xfrm>
              <a:off x="4572000" y="3071810"/>
              <a:ext cx="357190" cy="357190"/>
              <a:chOff x="642910" y="4572008"/>
              <a:chExt cx="357190" cy="357190"/>
            </a:xfrm>
          </p:grpSpPr>
          <p:sp>
            <p:nvSpPr>
              <p:cNvPr id="30" name="Овал 29"/>
              <p:cNvSpPr/>
              <p:nvPr/>
            </p:nvSpPr>
            <p:spPr>
              <a:xfrm>
                <a:off x="642910" y="4572008"/>
                <a:ext cx="357190" cy="357190"/>
              </a:xfrm>
              <a:prstGeom prst="ellipse">
                <a:avLst/>
              </a:prstGeom>
              <a:solidFill>
                <a:srgbClr val="B8617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650052" y="4598843"/>
                <a:ext cx="30489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solidFill>
                      <a:schemeClr val="bg1"/>
                    </a:solidFill>
                    <a:latin typeface="Arial Black" pitchFamily="34" charset="0"/>
                  </a:rPr>
                  <a:t>5</a:t>
                </a:r>
                <a:endParaRPr lang="ru-RU" sz="1400" dirty="0">
                  <a:solidFill>
                    <a:schemeClr val="bg1"/>
                  </a:solidFill>
                  <a:latin typeface="Arial Black" pitchFamily="34" charset="0"/>
                </a:endParaRPr>
              </a:p>
            </p:txBody>
          </p:sp>
        </p:grpSp>
      </p:grpSp>
      <p:grpSp>
        <p:nvGrpSpPr>
          <p:cNvPr id="39" name="Группа 38"/>
          <p:cNvGrpSpPr/>
          <p:nvPr/>
        </p:nvGrpSpPr>
        <p:grpSpPr>
          <a:xfrm>
            <a:off x="1928794" y="3071810"/>
            <a:ext cx="2571768" cy="1586629"/>
            <a:chOff x="1928794" y="3071810"/>
            <a:chExt cx="2571768" cy="1586629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2000232" y="3158241"/>
              <a:ext cx="2500330" cy="1500198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2000232" y="3434364"/>
              <a:ext cx="250033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Разработка  стратегии цифровой трансформации</a:t>
              </a:r>
            </a:p>
          </p:txBody>
        </p:sp>
        <p:grpSp>
          <p:nvGrpSpPr>
            <p:cNvPr id="26" name="Группа 25"/>
            <p:cNvGrpSpPr/>
            <p:nvPr/>
          </p:nvGrpSpPr>
          <p:grpSpPr>
            <a:xfrm>
              <a:off x="1928794" y="3071810"/>
              <a:ext cx="357190" cy="357190"/>
              <a:chOff x="642910" y="4572008"/>
              <a:chExt cx="357190" cy="357190"/>
            </a:xfrm>
          </p:grpSpPr>
          <p:sp>
            <p:nvSpPr>
              <p:cNvPr id="27" name="Овал 26"/>
              <p:cNvSpPr/>
              <p:nvPr/>
            </p:nvSpPr>
            <p:spPr>
              <a:xfrm>
                <a:off x="642910" y="4572008"/>
                <a:ext cx="357190" cy="357190"/>
              </a:xfrm>
              <a:prstGeom prst="ellipse">
                <a:avLst/>
              </a:prstGeom>
              <a:solidFill>
                <a:srgbClr val="B8617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650052" y="4598843"/>
                <a:ext cx="30489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solidFill>
                      <a:schemeClr val="bg1"/>
                    </a:solidFill>
                    <a:latin typeface="Arial Black" pitchFamily="34" charset="0"/>
                  </a:rPr>
                  <a:t>4</a:t>
                </a:r>
                <a:endParaRPr lang="ru-RU" sz="1400" dirty="0">
                  <a:solidFill>
                    <a:schemeClr val="bg1"/>
                  </a:solidFill>
                  <a:latin typeface="Arial Black" pitchFamily="34" charset="0"/>
                </a:endParaRPr>
              </a:p>
            </p:txBody>
          </p:sp>
        </p:grpSp>
      </p:grpSp>
      <p:sp>
        <p:nvSpPr>
          <p:cNvPr id="2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Блоки цифровой трансформации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00034" y="6158637"/>
            <a:ext cx="8172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Группа 34"/>
          <p:cNvGrpSpPr/>
          <p:nvPr/>
        </p:nvGrpSpPr>
        <p:grpSpPr>
          <a:xfrm>
            <a:off x="642910" y="4572008"/>
            <a:ext cx="2571768" cy="1586629"/>
            <a:chOff x="642910" y="4572008"/>
            <a:chExt cx="2571768" cy="1586629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14348" y="4658439"/>
              <a:ext cx="2500330" cy="150019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714348" y="4857760"/>
              <a:ext cx="250033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Анализ рынка </a:t>
              </a:r>
            </a:p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и состояния дел </a:t>
              </a:r>
            </a:p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в организации</a:t>
              </a:r>
            </a:p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«как есть»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9" name="Группа 18"/>
            <p:cNvGrpSpPr/>
            <p:nvPr/>
          </p:nvGrpSpPr>
          <p:grpSpPr>
            <a:xfrm>
              <a:off x="642910" y="4572008"/>
              <a:ext cx="357190" cy="357190"/>
              <a:chOff x="642910" y="4572008"/>
              <a:chExt cx="357190" cy="357190"/>
            </a:xfrm>
          </p:grpSpPr>
          <p:sp>
            <p:nvSpPr>
              <p:cNvPr id="17" name="Овал 16"/>
              <p:cNvSpPr/>
              <p:nvPr/>
            </p:nvSpPr>
            <p:spPr>
              <a:xfrm>
                <a:off x="642910" y="4572008"/>
                <a:ext cx="357190" cy="357190"/>
              </a:xfrm>
              <a:prstGeom prst="ellipse">
                <a:avLst/>
              </a:prstGeom>
              <a:solidFill>
                <a:srgbClr val="B8617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650052" y="4598843"/>
                <a:ext cx="30489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solidFill>
                      <a:schemeClr val="bg1"/>
                    </a:solidFill>
                    <a:latin typeface="Arial Black" pitchFamily="34" charset="0"/>
                  </a:rPr>
                  <a:t>1</a:t>
                </a:r>
                <a:endParaRPr lang="ru-RU" sz="1400" dirty="0">
                  <a:solidFill>
                    <a:schemeClr val="bg1"/>
                  </a:solidFill>
                  <a:latin typeface="Arial Black" pitchFamily="34" charset="0"/>
                </a:endParaRPr>
              </a:p>
            </p:txBody>
          </p:sp>
        </p:grpSp>
      </p:grpSp>
      <p:grpSp>
        <p:nvGrpSpPr>
          <p:cNvPr id="36" name="Группа 35"/>
          <p:cNvGrpSpPr/>
          <p:nvPr/>
        </p:nvGrpSpPr>
        <p:grpSpPr>
          <a:xfrm>
            <a:off x="3286116" y="4572008"/>
            <a:ext cx="2560479" cy="1586629"/>
            <a:chOff x="3286116" y="4572008"/>
            <a:chExt cx="2560479" cy="1586629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3321835" y="4658439"/>
              <a:ext cx="2500330" cy="1500198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3346265" y="5068685"/>
              <a:ext cx="250033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Формирование миссии, видения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20" name="Группа 19"/>
            <p:cNvGrpSpPr/>
            <p:nvPr/>
          </p:nvGrpSpPr>
          <p:grpSpPr>
            <a:xfrm>
              <a:off x="3286116" y="4572008"/>
              <a:ext cx="357190" cy="357190"/>
              <a:chOff x="642910" y="4572008"/>
              <a:chExt cx="357190" cy="357190"/>
            </a:xfrm>
          </p:grpSpPr>
          <p:sp>
            <p:nvSpPr>
              <p:cNvPr id="21" name="Овал 20"/>
              <p:cNvSpPr/>
              <p:nvPr/>
            </p:nvSpPr>
            <p:spPr>
              <a:xfrm>
                <a:off x="642910" y="4572008"/>
                <a:ext cx="357190" cy="357190"/>
              </a:xfrm>
              <a:prstGeom prst="ellipse">
                <a:avLst/>
              </a:prstGeom>
              <a:solidFill>
                <a:srgbClr val="B8617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650052" y="4598843"/>
                <a:ext cx="30489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solidFill>
                      <a:schemeClr val="bg1"/>
                    </a:solidFill>
                    <a:latin typeface="Arial Black" pitchFamily="34" charset="0"/>
                  </a:rPr>
                  <a:t>2</a:t>
                </a:r>
                <a:endParaRPr lang="ru-RU" sz="1400" dirty="0">
                  <a:solidFill>
                    <a:schemeClr val="bg1"/>
                  </a:solidFill>
                  <a:latin typeface="Arial Black" pitchFamily="34" charset="0"/>
                </a:endParaRPr>
              </a:p>
            </p:txBody>
          </p:sp>
        </p:grpSp>
      </p:grpSp>
      <p:grpSp>
        <p:nvGrpSpPr>
          <p:cNvPr id="37" name="Группа 36"/>
          <p:cNvGrpSpPr/>
          <p:nvPr/>
        </p:nvGrpSpPr>
        <p:grpSpPr>
          <a:xfrm>
            <a:off x="5906744" y="4572008"/>
            <a:ext cx="2522908" cy="1586629"/>
            <a:chOff x="5906744" y="4572008"/>
            <a:chExt cx="2522908" cy="1586629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5929322" y="4658439"/>
              <a:ext cx="2500330" cy="150019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5929322" y="4863124"/>
              <a:ext cx="250033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Формирование</a:t>
              </a:r>
            </a:p>
            <a:p>
              <a:pPr algn="ctr"/>
              <a:r>
                <a:rPr lang="ru-RU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комплекса </a:t>
              </a:r>
            </a:p>
            <a:p>
              <a:pPr algn="ctr"/>
              <a:r>
                <a:rPr lang="ru-RU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стратегий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23" name="Группа 22"/>
            <p:cNvGrpSpPr/>
            <p:nvPr/>
          </p:nvGrpSpPr>
          <p:grpSpPr>
            <a:xfrm>
              <a:off x="5906744" y="4572008"/>
              <a:ext cx="357190" cy="357190"/>
              <a:chOff x="642910" y="4572008"/>
              <a:chExt cx="357190" cy="357190"/>
            </a:xfrm>
          </p:grpSpPr>
          <p:sp>
            <p:nvSpPr>
              <p:cNvPr id="24" name="Овал 23"/>
              <p:cNvSpPr/>
              <p:nvPr/>
            </p:nvSpPr>
            <p:spPr>
              <a:xfrm>
                <a:off x="642910" y="4572008"/>
                <a:ext cx="357190" cy="357190"/>
              </a:xfrm>
              <a:prstGeom prst="ellipse">
                <a:avLst/>
              </a:prstGeom>
              <a:solidFill>
                <a:srgbClr val="B8617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650052" y="4598843"/>
                <a:ext cx="304892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solidFill>
                      <a:schemeClr val="bg1"/>
                    </a:solidFill>
                    <a:latin typeface="Arial Black" pitchFamily="34" charset="0"/>
                  </a:rPr>
                  <a:t>3</a:t>
                </a:r>
                <a:endParaRPr lang="ru-RU" sz="1400" dirty="0">
                  <a:solidFill>
                    <a:schemeClr val="bg1"/>
                  </a:solidFill>
                  <a:latin typeface="Arial Black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0"/>
                            </p:stCondLst>
                            <p:childTnLst>
                              <p:par>
                                <p:cTn id="4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Сопротивление изменениям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5" name="Рисунок 4" descr="испуг 1.jpg"/>
          <p:cNvPicPr>
            <a:picLocks noChangeAspect="1"/>
          </p:cNvPicPr>
          <p:nvPr/>
        </p:nvPicPr>
        <p:blipFill>
          <a:blip r:embed="rId2"/>
          <a:srcRect l="9681" r="6357" b="-2554"/>
          <a:stretch>
            <a:fillRect/>
          </a:stretch>
        </p:blipFill>
        <p:spPr>
          <a:xfrm>
            <a:off x="1357290" y="1004321"/>
            <a:ext cx="6357982" cy="5567951"/>
          </a:xfrm>
          <a:prstGeom prst="ellipse">
            <a:avLst/>
          </a:prstGeom>
          <a:effectLst>
            <a:softEdge rad="635000"/>
          </a:effectLst>
        </p:spPr>
      </p:pic>
      <p:grpSp>
        <p:nvGrpSpPr>
          <p:cNvPr id="8" name="Группа 7"/>
          <p:cNvGrpSpPr/>
          <p:nvPr/>
        </p:nvGrpSpPr>
        <p:grpSpPr>
          <a:xfrm>
            <a:off x="5857884" y="2285992"/>
            <a:ext cx="2714644" cy="1143008"/>
            <a:chOff x="4714876" y="1071546"/>
            <a:chExt cx="2714644" cy="1143008"/>
          </a:xfrm>
        </p:grpSpPr>
        <p:sp>
          <p:nvSpPr>
            <p:cNvPr id="6" name="Выноска-облако 5"/>
            <p:cNvSpPr/>
            <p:nvPr/>
          </p:nvSpPr>
          <p:spPr>
            <a:xfrm>
              <a:off x="4714876" y="1071546"/>
              <a:ext cx="2714644" cy="1143008"/>
            </a:xfrm>
            <a:prstGeom prst="cloudCallout">
              <a:avLst>
                <a:gd name="adj1" fmla="val -112737"/>
                <a:gd name="adj2" fmla="val -51079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466233" y="1282471"/>
              <a:ext cx="146322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Нежелание </a:t>
              </a:r>
            </a:p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меняться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214282" y="1357298"/>
            <a:ext cx="2714644" cy="1143008"/>
            <a:chOff x="4714876" y="1071546"/>
            <a:chExt cx="2714644" cy="1143008"/>
          </a:xfrm>
        </p:grpSpPr>
        <p:sp>
          <p:nvSpPr>
            <p:cNvPr id="10" name="Выноска-облако 9"/>
            <p:cNvSpPr/>
            <p:nvPr/>
          </p:nvSpPr>
          <p:spPr>
            <a:xfrm>
              <a:off x="4714876" y="1071546"/>
              <a:ext cx="2714644" cy="1143008"/>
            </a:xfrm>
            <a:prstGeom prst="cloudCallout">
              <a:avLst>
                <a:gd name="adj1" fmla="val 67327"/>
                <a:gd name="adj2" fmla="val 9168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57752" y="1214422"/>
              <a:ext cx="219810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Чувство</a:t>
              </a:r>
            </a:p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неопределенности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3857620" y="928670"/>
            <a:ext cx="2714644" cy="1143008"/>
            <a:chOff x="4714876" y="1071546"/>
            <a:chExt cx="2714644" cy="1143008"/>
          </a:xfrm>
        </p:grpSpPr>
        <p:sp>
          <p:nvSpPr>
            <p:cNvPr id="13" name="Выноска-облако 12"/>
            <p:cNvSpPr/>
            <p:nvPr/>
          </p:nvSpPr>
          <p:spPr>
            <a:xfrm>
              <a:off x="4714876" y="1071546"/>
              <a:ext cx="2714644" cy="1143008"/>
            </a:xfrm>
            <a:prstGeom prst="cloudCallout">
              <a:avLst>
                <a:gd name="adj1" fmla="val -53686"/>
                <a:gd name="adj2" fmla="val 47686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286380" y="1282471"/>
              <a:ext cx="16520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Угроза </a:t>
              </a:r>
            </a:p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стабильности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«Капремонт бизнеса»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285720" y="1000108"/>
            <a:ext cx="8286808" cy="5957161"/>
            <a:chOff x="285720" y="1000108"/>
            <a:chExt cx="8286808" cy="5957161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285720" y="1000108"/>
              <a:ext cx="8286808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“</a:t>
              </a:r>
              <a:r>
                <a:rPr lang="ru-RU" sz="2400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Пятишаговый</a:t>
              </a:r>
              <a:r>
                <a:rPr lang="ru-RU" sz="24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алгоритм решения </a:t>
              </a:r>
              <a:r>
                <a:rPr lang="ru-RU" sz="2400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бизнес-задач</a:t>
              </a:r>
              <a:r>
                <a:rPr lang="ru-RU" sz="24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” </a:t>
              </a:r>
            </a:p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(Автор Елена </a:t>
              </a:r>
              <a:r>
                <a:rPr lang="ru-RU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Белик</a:t>
              </a:r>
              <a:r>
                <a:rPr lang="ru-RU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)</a:t>
              </a:r>
              <a:endPara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72806" y="1290425"/>
              <a:ext cx="6028152" cy="5666844"/>
            </a:xfrm>
            <a:prstGeom prst="rect">
              <a:avLst/>
            </a:prstGeom>
          </p:spPr>
        </p:pic>
      </p:grpSp>
      <p:sp>
        <p:nvSpPr>
          <p:cNvPr id="8" name="Объект 2"/>
          <p:cNvSpPr txBox="1">
            <a:spLocks/>
          </p:cNvSpPr>
          <p:nvPr/>
        </p:nvSpPr>
        <p:spPr>
          <a:xfrm>
            <a:off x="285720" y="5865889"/>
            <a:ext cx="8715436" cy="11350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600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Стратегическая деловая игра </a:t>
            </a:r>
          </a:p>
          <a:p>
            <a:pPr marL="0" indent="0" algn="ctr">
              <a:buNone/>
            </a:pPr>
            <a:r>
              <a:rPr lang="ru-RU" sz="1600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Авторское право оформлено в Берлинском </a:t>
            </a:r>
            <a:r>
              <a:rPr lang="ru-RU" sz="1600" dirty="0" err="1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депозитраии</a:t>
            </a:r>
            <a:r>
              <a:rPr lang="ru-RU" sz="1600" dirty="0" smtClean="0">
                <a:solidFill>
                  <a:srgbClr val="E0CCCD"/>
                </a:solidFill>
                <a:latin typeface="Arial" pitchFamily="34" charset="0"/>
                <a:cs typeface="Arial" pitchFamily="34" charset="0"/>
              </a:rPr>
              <a:t> INTERROKO</a:t>
            </a:r>
          </a:p>
          <a:p>
            <a:pPr algn="ctr"/>
            <a:endParaRPr lang="ru-RU" sz="1600" dirty="0" smtClean="0">
              <a:solidFill>
                <a:srgbClr val="E0CCCD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1600" dirty="0">
              <a:solidFill>
                <a:srgbClr val="E0CCCD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«Капремонт бизнеса»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1000108"/>
            <a:ext cx="86439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Основные результаты игры</a:t>
            </a:r>
            <a:endParaRPr lang="ru-RU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1571604" y="1691911"/>
            <a:ext cx="7286676" cy="785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Вы усвоите технологию постановки и решения стратегических 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 тактических </a:t>
            </a:r>
            <a:r>
              <a:rPr lang="ru-RU" sz="16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бизнес-задач</a:t>
            </a:r>
            <a:endParaRPr lang="ru-RU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857224" y="1785926"/>
            <a:ext cx="468000" cy="4254214"/>
            <a:chOff x="857224" y="1785926"/>
            <a:chExt cx="468000" cy="4254214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857224" y="1785926"/>
              <a:ext cx="468000" cy="4680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857224" y="2732480"/>
              <a:ext cx="468000" cy="4680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857224" y="3679034"/>
              <a:ext cx="468000" cy="4680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857224" y="4625588"/>
              <a:ext cx="468000" cy="4680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857224" y="5572140"/>
              <a:ext cx="461970" cy="46800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" name="Объект 2"/>
          <p:cNvSpPr txBox="1">
            <a:spLocks/>
          </p:cNvSpPr>
          <p:nvPr/>
        </p:nvSpPr>
        <p:spPr>
          <a:xfrm>
            <a:off x="1571604" y="2644109"/>
            <a:ext cx="7286676" cy="785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Вы получите уникальный опыт 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слаженного взаимодействия в команде</a:t>
            </a:r>
            <a:endParaRPr lang="ru-RU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1571604" y="3596307"/>
            <a:ext cx="7286676" cy="785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Вы усвоите технологию постановки и решения стратегических 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 тактических </a:t>
            </a:r>
            <a:r>
              <a:rPr lang="ru-RU" sz="16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бизнес-задач</a:t>
            </a:r>
            <a:endParaRPr lang="ru-RU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1571604" y="4548505"/>
            <a:ext cx="7286676" cy="785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Вы усвоите технологию постановки и решения стратегических 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 тактических </a:t>
            </a:r>
            <a:r>
              <a:rPr lang="ru-RU" sz="16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бизнес-задач</a:t>
            </a:r>
            <a:endParaRPr lang="ru-RU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1571604" y="5500702"/>
            <a:ext cx="7286676" cy="785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Вы усвоите технологию постановки и решения стратегических 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 тактических </a:t>
            </a:r>
            <a:r>
              <a:rPr lang="ru-RU" sz="16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бизнес-задач</a:t>
            </a:r>
            <a:endParaRPr lang="ru-RU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Рисунок 18" descr="Untitled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1785926"/>
            <a:ext cx="457585" cy="405050"/>
          </a:xfrm>
          <a:prstGeom prst="rect">
            <a:avLst/>
          </a:prstGeom>
        </p:spPr>
      </p:pic>
      <p:pic>
        <p:nvPicPr>
          <p:cNvPr id="20" name="Рисунок 19" descr="Untitled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2732480"/>
            <a:ext cx="457585" cy="405050"/>
          </a:xfrm>
          <a:prstGeom prst="rect">
            <a:avLst/>
          </a:prstGeom>
        </p:spPr>
      </p:pic>
      <p:pic>
        <p:nvPicPr>
          <p:cNvPr id="21" name="Рисунок 20" descr="Untitled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3679034"/>
            <a:ext cx="457585" cy="405050"/>
          </a:xfrm>
          <a:prstGeom prst="rect">
            <a:avLst/>
          </a:prstGeom>
        </p:spPr>
      </p:pic>
      <p:pic>
        <p:nvPicPr>
          <p:cNvPr id="22" name="Рисунок 21" descr="Untitled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4625588"/>
            <a:ext cx="457585" cy="405050"/>
          </a:xfrm>
          <a:prstGeom prst="rect">
            <a:avLst/>
          </a:prstGeom>
        </p:spPr>
      </p:pic>
      <p:pic>
        <p:nvPicPr>
          <p:cNvPr id="23" name="Рисунок 22" descr="Untitled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5572140"/>
            <a:ext cx="457585" cy="405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5" grpId="0"/>
      <p:bldP spid="16" grpId="0"/>
      <p:bldP spid="17" grpId="0"/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ru-RU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ru-RU" sz="4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Информация о докладчике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68207" y="1220515"/>
            <a:ext cx="5374269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Козлова Наталья Викторовна</a:t>
            </a:r>
          </a:p>
          <a:p>
            <a:endParaRPr lang="ru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Консультант-практик </a:t>
            </a:r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сфере: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•операционного и стратегического менеджмента 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•стратегического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маркетинга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Учредитель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агентства МИД Компания действует с 2007г. </a:t>
            </a:r>
          </a:p>
          <a:p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4478405"/>
            <a:ext cx="82868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Опыт управленческой практики в бизнесе более 20 лет. В качестве руководителя коммерческой сферы. Работа в Советах директоров. Бизнес-образование по международным программам 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период с 2013г. проанализирован опыт деятельности более, чем 60-ти компаний различной сферы деятельности, выработаны практические рекомендации 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1000108"/>
            <a:ext cx="2341067" cy="342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55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28596" y="2636912"/>
            <a:ext cx="8286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Агентство МИД</a:t>
            </a:r>
            <a:b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e-mail: </a:t>
            </a:r>
            <a:r>
              <a:rPr lang="en-US" sz="2400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info@mid-agency.ru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тел.: +7 927 208 25 10</a:t>
            </a:r>
            <a:b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Козлова Наталья Викторовна</a:t>
            </a:r>
            <a:b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95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1437</TotalTime>
  <Words>726</Words>
  <Application>Microsoft Office PowerPoint</Application>
  <PresentationFormat>Экран (4:3)</PresentationFormat>
  <Paragraphs>225</Paragraphs>
  <Slides>26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Arial Black</vt:lpstr>
      <vt:lpstr>Calibri</vt:lpstr>
      <vt:lpstr>Тема Office</vt:lpstr>
      <vt:lpstr>1_Тема Office</vt:lpstr>
      <vt:lpstr>Цифровая  трансформация бизнеса.  Пора? Пора!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Sony</dc:creator>
  <cp:lastModifiedBy>Наталья</cp:lastModifiedBy>
  <cp:revision>113</cp:revision>
  <dcterms:created xsi:type="dcterms:W3CDTF">2015-01-26T15:03:24Z</dcterms:created>
  <dcterms:modified xsi:type="dcterms:W3CDTF">2018-02-28T13:41:02Z</dcterms:modified>
</cp:coreProperties>
</file>